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2" r:id="rId3"/>
    <p:sldId id="304" r:id="rId4"/>
    <p:sldId id="303" r:id="rId5"/>
    <p:sldId id="261" r:id="rId6"/>
    <p:sldId id="275" r:id="rId7"/>
    <p:sldId id="278" r:id="rId8"/>
    <p:sldId id="294" r:id="rId9"/>
    <p:sldId id="276" r:id="rId10"/>
    <p:sldId id="280" r:id="rId11"/>
    <p:sldId id="285" r:id="rId12"/>
    <p:sldId id="286" r:id="rId13"/>
    <p:sldId id="296" r:id="rId14"/>
    <p:sldId id="293" r:id="rId15"/>
    <p:sldId id="267" r:id="rId16"/>
    <p:sldId id="288" r:id="rId17"/>
    <p:sldId id="289" r:id="rId18"/>
    <p:sldId id="290" r:id="rId19"/>
    <p:sldId id="292" r:id="rId20"/>
    <p:sldId id="291" r:id="rId21"/>
    <p:sldId id="283" r:id="rId22"/>
    <p:sldId id="305" r:id="rId23"/>
    <p:sldId id="297" r:id="rId24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C022"/>
    <a:srgbClr val="ADCAF5"/>
    <a:srgbClr val="00287D"/>
    <a:srgbClr val="969696"/>
    <a:srgbClr val="FF7C80"/>
    <a:srgbClr val="66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11" autoAdjust="0"/>
  </p:normalViewPr>
  <p:slideViewPr>
    <p:cSldViewPr snapToGrid="0">
      <p:cViewPr varScale="1">
        <p:scale>
          <a:sx n="69" d="100"/>
          <a:sy n="69" d="100"/>
        </p:scale>
        <p:origin x="678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minutes spent by a lecturer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each teaching process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'Srovnání čas'!$B$66</c:f>
              <c:strCache>
                <c:ptCount val="1"/>
                <c:pt idx="0">
                  <c:v>F2F - spring 2015 (n=1 337 minutes)</c:v>
                </c:pt>
              </c:strCache>
            </c:strRef>
          </c:tx>
          <c:spPr>
            <a:solidFill>
              <a:srgbClr val="00287D"/>
            </a:solidFill>
            <a:ln>
              <a:noFill/>
            </a:ln>
            <a:effectLst/>
          </c:spPr>
          <c:invertIfNegative val="0"/>
          <c:cat>
            <c:strRef>
              <c:f>'Srovnání čas'!$A$67:$A$74</c:f>
              <c:strCache>
                <c:ptCount val="8"/>
                <c:pt idx="0">
                  <c:v>Contact teaching</c:v>
                </c:pt>
                <c:pt idx="1">
                  <c:v>Preparing an interactive syllabi</c:v>
                </c:pt>
                <c:pt idx="2">
                  <c:v>Preparing tests</c:v>
                </c:pt>
                <c:pt idx="3">
                  <c:v>Checking tasks</c:v>
                </c:pt>
                <c:pt idx="4">
                  <c:v>Preparing study materials</c:v>
                </c:pt>
                <c:pt idx="5">
                  <c:v>Preparing information about the courses at the websites</c:v>
                </c:pt>
                <c:pt idx="6">
                  <c:v>Preparing tasks</c:v>
                </c:pt>
                <c:pt idx="7">
                  <c:v>Communication with students</c:v>
                </c:pt>
              </c:strCache>
            </c:strRef>
          </c:cat>
          <c:val>
            <c:numRef>
              <c:f>'Srovnání čas'!$B$67:$B$74</c:f>
              <c:numCache>
                <c:formatCode>#,##0.0</c:formatCode>
                <c:ptCount val="8"/>
                <c:pt idx="0">
                  <c:v>47.494390426327598</c:v>
                </c:pt>
                <c:pt idx="1">
                  <c:v>3.9640987284966345</c:v>
                </c:pt>
                <c:pt idx="2">
                  <c:v>1.1593118922961856</c:v>
                </c:pt>
                <c:pt idx="3">
                  <c:v>35.901271503365741</c:v>
                </c:pt>
                <c:pt idx="4">
                  <c:v>0</c:v>
                </c:pt>
                <c:pt idx="5">
                  <c:v>0</c:v>
                </c:pt>
                <c:pt idx="6">
                  <c:v>0.29917726252804788</c:v>
                </c:pt>
                <c:pt idx="7">
                  <c:v>11.18175018698579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0-4F64-8705-A7D2E6DC71AA}"/>
            </c:ext>
          </c:extLst>
        </c:ser>
        <c:ser>
          <c:idx val="1"/>
          <c:order val="1"/>
          <c:tx>
            <c:strRef>
              <c:f>'Srovnání čas'!$C$66</c:f>
              <c:strCache>
                <c:ptCount val="1"/>
                <c:pt idx="0">
                  <c:v>F2F - autumn 2015 (n=1 377 minutes)</c:v>
                </c:pt>
              </c:strCache>
            </c:strRef>
          </c:tx>
          <c:spPr>
            <a:solidFill>
              <a:srgbClr val="0955FF"/>
            </a:solidFill>
            <a:ln>
              <a:noFill/>
            </a:ln>
            <a:effectLst/>
          </c:spPr>
          <c:invertIfNegative val="0"/>
          <c:cat>
            <c:strRef>
              <c:f>'Srovnání čas'!$A$67:$A$74</c:f>
              <c:strCache>
                <c:ptCount val="8"/>
                <c:pt idx="0">
                  <c:v>Contact teaching</c:v>
                </c:pt>
                <c:pt idx="1">
                  <c:v>Preparing an interactive syllabi</c:v>
                </c:pt>
                <c:pt idx="2">
                  <c:v>Preparing tests</c:v>
                </c:pt>
                <c:pt idx="3">
                  <c:v>Checking tasks</c:v>
                </c:pt>
                <c:pt idx="4">
                  <c:v>Preparing study materials</c:v>
                </c:pt>
                <c:pt idx="5">
                  <c:v>Preparing information about the courses at the websites</c:v>
                </c:pt>
                <c:pt idx="6">
                  <c:v>Preparing tasks</c:v>
                </c:pt>
                <c:pt idx="7">
                  <c:v>Communication with students</c:v>
                </c:pt>
              </c:strCache>
            </c:strRef>
          </c:cat>
          <c:val>
            <c:numRef>
              <c:f>'Srovnání čas'!$C$67:$C$74</c:f>
              <c:numCache>
                <c:formatCode>#,##0.0</c:formatCode>
                <c:ptCount val="8"/>
                <c:pt idx="0">
                  <c:v>35.58460421205519</c:v>
                </c:pt>
                <c:pt idx="1">
                  <c:v>7.0806100217864918</c:v>
                </c:pt>
                <c:pt idx="2">
                  <c:v>0.8714596949891068</c:v>
                </c:pt>
                <c:pt idx="3">
                  <c:v>40.087145969498913</c:v>
                </c:pt>
                <c:pt idx="4">
                  <c:v>0.94408133623819901</c:v>
                </c:pt>
                <c:pt idx="5">
                  <c:v>7.0442992011619463</c:v>
                </c:pt>
                <c:pt idx="6">
                  <c:v>0</c:v>
                </c:pt>
                <c:pt idx="7">
                  <c:v>8.3877995642701535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0-4F64-8705-A7D2E6DC71AA}"/>
            </c:ext>
          </c:extLst>
        </c:ser>
        <c:ser>
          <c:idx val="2"/>
          <c:order val="2"/>
          <c:tx>
            <c:strRef>
              <c:f>'Srovnání čas'!$D$66</c:f>
              <c:strCache>
                <c:ptCount val="1"/>
                <c:pt idx="0">
                  <c:v>E-learning - spring 2015 (n=699 minutes)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'Srovnání čas'!$A$67:$A$74</c:f>
              <c:strCache>
                <c:ptCount val="8"/>
                <c:pt idx="0">
                  <c:v>Contact teaching</c:v>
                </c:pt>
                <c:pt idx="1">
                  <c:v>Preparing an interactive syllabi</c:v>
                </c:pt>
                <c:pt idx="2">
                  <c:v>Preparing tests</c:v>
                </c:pt>
                <c:pt idx="3">
                  <c:v>Checking tasks</c:v>
                </c:pt>
                <c:pt idx="4">
                  <c:v>Preparing study materials</c:v>
                </c:pt>
                <c:pt idx="5">
                  <c:v>Preparing information about the courses at the websites</c:v>
                </c:pt>
                <c:pt idx="6">
                  <c:v>Preparing tasks</c:v>
                </c:pt>
                <c:pt idx="7">
                  <c:v>Communication with students</c:v>
                </c:pt>
              </c:strCache>
            </c:strRef>
          </c:cat>
          <c:val>
            <c:numRef>
              <c:f>'Srovnání čas'!$D$67:$D$74</c:f>
              <c:numCache>
                <c:formatCode>#,##0.0</c:formatCode>
                <c:ptCount val="8"/>
                <c:pt idx="0">
                  <c:v>0</c:v>
                </c:pt>
                <c:pt idx="1">
                  <c:v>6.2947067238912728</c:v>
                </c:pt>
                <c:pt idx="2">
                  <c:v>1.0014306151645207</c:v>
                </c:pt>
                <c:pt idx="3">
                  <c:v>59.513590844062946</c:v>
                </c:pt>
                <c:pt idx="4">
                  <c:v>0</c:v>
                </c:pt>
                <c:pt idx="5">
                  <c:v>0</c:v>
                </c:pt>
                <c:pt idx="6">
                  <c:v>2.0028612303290414</c:v>
                </c:pt>
                <c:pt idx="7">
                  <c:v>31.187410586552218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D0-4F64-8705-A7D2E6DC71AA}"/>
            </c:ext>
          </c:extLst>
        </c:ser>
        <c:ser>
          <c:idx val="3"/>
          <c:order val="3"/>
          <c:tx>
            <c:strRef>
              <c:f>'Srovnání čas'!$E$66</c:f>
              <c:strCache>
                <c:ptCount val="1"/>
                <c:pt idx="0">
                  <c:v>E-learning - autumn 2015 (n=967,5 minutes)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'Srovnání čas'!$A$67:$A$74</c:f>
              <c:strCache>
                <c:ptCount val="8"/>
                <c:pt idx="0">
                  <c:v>Contact teaching</c:v>
                </c:pt>
                <c:pt idx="1">
                  <c:v>Preparing an interactive syllabi</c:v>
                </c:pt>
                <c:pt idx="2">
                  <c:v>Preparing tests</c:v>
                </c:pt>
                <c:pt idx="3">
                  <c:v>Checking tasks</c:v>
                </c:pt>
                <c:pt idx="4">
                  <c:v>Preparing study materials</c:v>
                </c:pt>
                <c:pt idx="5">
                  <c:v>Preparing information about the courses at the websites</c:v>
                </c:pt>
                <c:pt idx="6">
                  <c:v>Preparing tasks</c:v>
                </c:pt>
                <c:pt idx="7">
                  <c:v>Communication with students</c:v>
                </c:pt>
              </c:strCache>
            </c:strRef>
          </c:cat>
          <c:val>
            <c:numRef>
              <c:f>'Srovnání čas'!$E$67:$E$74</c:f>
              <c:numCache>
                <c:formatCode>#,##0.0</c:formatCode>
                <c:ptCount val="8"/>
                <c:pt idx="0">
                  <c:v>0</c:v>
                </c:pt>
                <c:pt idx="1">
                  <c:v>10.232558139534884</c:v>
                </c:pt>
                <c:pt idx="2">
                  <c:v>1.1886304909560723</c:v>
                </c:pt>
                <c:pt idx="3">
                  <c:v>65.374677002583979</c:v>
                </c:pt>
                <c:pt idx="4">
                  <c:v>0</c:v>
                </c:pt>
                <c:pt idx="5">
                  <c:v>1.5503875968992249</c:v>
                </c:pt>
                <c:pt idx="6">
                  <c:v>3.5142118863049099</c:v>
                </c:pt>
                <c:pt idx="7">
                  <c:v>18.13953488372093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D0-4F64-8705-A7D2E6DC7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944280"/>
        <c:axId val="232940752"/>
      </c:barChart>
      <c:catAx>
        <c:axId val="23294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2940752"/>
        <c:crosses val="autoZero"/>
        <c:auto val="1"/>
        <c:lblAlgn val="ctr"/>
        <c:lblOffset val="100"/>
        <c:noMultiLvlLbl val="0"/>
      </c:catAx>
      <c:valAx>
        <c:axId val="232940752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29442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percentage of PhD students from e-learning satisfied with topics' benefits in spring and autumn 2015 (n=14)</a:t>
            </a: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'spokojenost E'!$Q$20</c:f>
              <c:strCache>
                <c:ptCount val="1"/>
                <c:pt idx="0">
                  <c:v>completely satisfied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'spokojenost E'!$P$21:$P$35</c:f>
              <c:strCache>
                <c:ptCount val="15"/>
                <c:pt idx="0">
                  <c:v>Evaluation of website quality</c:v>
                </c:pt>
                <c:pt idx="1">
                  <c:v>What EIR are and Portal of EIR</c:v>
                </c:pt>
                <c:pt idx="2">
                  <c:v>Creating search query</c:v>
                </c:pt>
                <c:pt idx="3">
                  <c:v>Web of Science and Scopus</c:v>
                </c:pt>
                <c:pt idx="4">
                  <c:v>ProQuest, ScienceDirect, SpringerLink, Wiley</c:v>
                </c:pt>
                <c:pt idx="5">
                  <c:v>Medline PubMed and Medvik</c:v>
                </c:pt>
                <c:pt idx="6">
                  <c:v>E-books databases</c:v>
                </c:pt>
                <c:pt idx="7">
                  <c:v>Mefanet and Wikiskripta</c:v>
                </c:pt>
                <c:pt idx="8">
                  <c:v>Karger, Gray's Anatomy, Encyclopedia of Psychopharmacology etc.</c:v>
                </c:pt>
                <c:pt idx="9">
                  <c:v>Writing a scienfitic paper</c:v>
                </c:pt>
                <c:pt idx="10">
                  <c:v>Basic rules of writing a scientific paper</c:v>
                </c:pt>
                <c:pt idx="11">
                  <c:v>Citing and publication ethics</c:v>
                </c:pt>
                <c:pt idx="12">
                  <c:v>Citation styles</c:v>
                </c:pt>
                <c:pt idx="13">
                  <c:v>Impact factor, SNIP, SJR</c:v>
                </c:pt>
                <c:pt idx="14">
                  <c:v>H-index</c:v>
                </c:pt>
              </c:strCache>
            </c:strRef>
          </c:cat>
          <c:val>
            <c:numRef>
              <c:f>'spokojenost E'!$Q$21:$Q$35</c:f>
              <c:numCache>
                <c:formatCode>0.0</c:formatCode>
                <c:ptCount val="15"/>
                <c:pt idx="0">
                  <c:v>27.5</c:v>
                </c:pt>
                <c:pt idx="1">
                  <c:v>50</c:v>
                </c:pt>
                <c:pt idx="2">
                  <c:v>62.5</c:v>
                </c:pt>
                <c:pt idx="3">
                  <c:v>62.5</c:v>
                </c:pt>
                <c:pt idx="4">
                  <c:v>67.5</c:v>
                </c:pt>
                <c:pt idx="5">
                  <c:v>62.5</c:v>
                </c:pt>
                <c:pt idx="6">
                  <c:v>35</c:v>
                </c:pt>
                <c:pt idx="7">
                  <c:v>25</c:v>
                </c:pt>
                <c:pt idx="8">
                  <c:v>22.5</c:v>
                </c:pt>
                <c:pt idx="9">
                  <c:v>55</c:v>
                </c:pt>
                <c:pt idx="10">
                  <c:v>63.888888888888893</c:v>
                </c:pt>
                <c:pt idx="11">
                  <c:v>52.777777777777779</c:v>
                </c:pt>
                <c:pt idx="12">
                  <c:v>69.444444444444443</c:v>
                </c:pt>
                <c:pt idx="13">
                  <c:v>62.5</c:v>
                </c:pt>
                <c:pt idx="1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D-4CA2-9ACF-3DCF265754C8}"/>
            </c:ext>
          </c:extLst>
        </c:ser>
        <c:ser>
          <c:idx val="1"/>
          <c:order val="1"/>
          <c:tx>
            <c:strRef>
              <c:f>'spokojenost E'!$R$20</c:f>
              <c:strCache>
                <c:ptCount val="1"/>
                <c:pt idx="0">
                  <c:v>fairly satisfied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'spokojenost E'!$P$21:$P$35</c:f>
              <c:strCache>
                <c:ptCount val="15"/>
                <c:pt idx="0">
                  <c:v>Evaluation of website quality</c:v>
                </c:pt>
                <c:pt idx="1">
                  <c:v>What EIR are and Portal of EIR</c:v>
                </c:pt>
                <c:pt idx="2">
                  <c:v>Creating search query</c:v>
                </c:pt>
                <c:pt idx="3">
                  <c:v>Web of Science and Scopus</c:v>
                </c:pt>
                <c:pt idx="4">
                  <c:v>ProQuest, ScienceDirect, SpringerLink, Wiley</c:v>
                </c:pt>
                <c:pt idx="5">
                  <c:v>Medline PubMed and Medvik</c:v>
                </c:pt>
                <c:pt idx="6">
                  <c:v>E-books databases</c:v>
                </c:pt>
                <c:pt idx="7">
                  <c:v>Mefanet and Wikiskripta</c:v>
                </c:pt>
                <c:pt idx="8">
                  <c:v>Karger, Gray's Anatomy, Encyclopedia of Psychopharmacology etc.</c:v>
                </c:pt>
                <c:pt idx="9">
                  <c:v>Writing a scienfitic paper</c:v>
                </c:pt>
                <c:pt idx="10">
                  <c:v>Basic rules of writing a scientific paper</c:v>
                </c:pt>
                <c:pt idx="11">
                  <c:v>Citing and publication ethics</c:v>
                </c:pt>
                <c:pt idx="12">
                  <c:v>Citation styles</c:v>
                </c:pt>
                <c:pt idx="13">
                  <c:v>Impact factor, SNIP, SJR</c:v>
                </c:pt>
                <c:pt idx="14">
                  <c:v>H-index</c:v>
                </c:pt>
              </c:strCache>
            </c:strRef>
          </c:cat>
          <c:val>
            <c:numRef>
              <c:f>'spokojenost E'!$R$21:$R$35</c:f>
              <c:numCache>
                <c:formatCode>0.0</c:formatCode>
                <c:ptCount val="15"/>
                <c:pt idx="0">
                  <c:v>40</c:v>
                </c:pt>
                <c:pt idx="1">
                  <c:v>32.5</c:v>
                </c:pt>
                <c:pt idx="2">
                  <c:v>15</c:v>
                </c:pt>
                <c:pt idx="3">
                  <c:v>20</c:v>
                </c:pt>
                <c:pt idx="4">
                  <c:v>5</c:v>
                </c:pt>
                <c:pt idx="5">
                  <c:v>10</c:v>
                </c:pt>
                <c:pt idx="6">
                  <c:v>27.5</c:v>
                </c:pt>
                <c:pt idx="7">
                  <c:v>25</c:v>
                </c:pt>
                <c:pt idx="8">
                  <c:v>17.5</c:v>
                </c:pt>
                <c:pt idx="9">
                  <c:v>15</c:v>
                </c:pt>
                <c:pt idx="10">
                  <c:v>11.111111111111111</c:v>
                </c:pt>
                <c:pt idx="11">
                  <c:v>11.111111111111111</c:v>
                </c:pt>
                <c:pt idx="12">
                  <c:v>5.5555555555555554</c:v>
                </c:pt>
                <c:pt idx="13">
                  <c:v>20</c:v>
                </c:pt>
                <c:pt idx="14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2D-4CA2-9ACF-3DCF265754C8}"/>
            </c:ext>
          </c:extLst>
        </c:ser>
        <c:ser>
          <c:idx val="2"/>
          <c:order val="2"/>
          <c:tx>
            <c:strRef>
              <c:f>'spokojenost E'!$S$20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'spokojenost E'!$P$21:$P$35</c:f>
              <c:strCache>
                <c:ptCount val="15"/>
                <c:pt idx="0">
                  <c:v>Evaluation of website quality</c:v>
                </c:pt>
                <c:pt idx="1">
                  <c:v>What EIR are and Portal of EIR</c:v>
                </c:pt>
                <c:pt idx="2">
                  <c:v>Creating search query</c:v>
                </c:pt>
                <c:pt idx="3">
                  <c:v>Web of Science and Scopus</c:v>
                </c:pt>
                <c:pt idx="4">
                  <c:v>ProQuest, ScienceDirect, SpringerLink, Wiley</c:v>
                </c:pt>
                <c:pt idx="5">
                  <c:v>Medline PubMed and Medvik</c:v>
                </c:pt>
                <c:pt idx="6">
                  <c:v>E-books databases</c:v>
                </c:pt>
                <c:pt idx="7">
                  <c:v>Mefanet and Wikiskripta</c:v>
                </c:pt>
                <c:pt idx="8">
                  <c:v>Karger, Gray's Anatomy, Encyclopedia of Psychopharmacology etc.</c:v>
                </c:pt>
                <c:pt idx="9">
                  <c:v>Writing a scienfitic paper</c:v>
                </c:pt>
                <c:pt idx="10">
                  <c:v>Basic rules of writing a scientific paper</c:v>
                </c:pt>
                <c:pt idx="11">
                  <c:v>Citing and publication ethics</c:v>
                </c:pt>
                <c:pt idx="12">
                  <c:v>Citation styles</c:v>
                </c:pt>
                <c:pt idx="13">
                  <c:v>Impact factor, SNIP, SJR</c:v>
                </c:pt>
                <c:pt idx="14">
                  <c:v>H-index</c:v>
                </c:pt>
              </c:strCache>
            </c:strRef>
          </c:cat>
          <c:val>
            <c:numRef>
              <c:f>'spokojenost E'!$S$21:$S$35</c:f>
              <c:numCache>
                <c:formatCode>0.0</c:formatCode>
                <c:ptCount val="15"/>
                <c:pt idx="0">
                  <c:v>32.5</c:v>
                </c:pt>
                <c:pt idx="1">
                  <c:v>17.5</c:v>
                </c:pt>
                <c:pt idx="2">
                  <c:v>12.5</c:v>
                </c:pt>
                <c:pt idx="3">
                  <c:v>17.5</c:v>
                </c:pt>
                <c:pt idx="4">
                  <c:v>27.5</c:v>
                </c:pt>
                <c:pt idx="5">
                  <c:v>22.5</c:v>
                </c:pt>
                <c:pt idx="6">
                  <c:v>32.5</c:v>
                </c:pt>
                <c:pt idx="7">
                  <c:v>40</c:v>
                </c:pt>
                <c:pt idx="8">
                  <c:v>50</c:v>
                </c:pt>
                <c:pt idx="9">
                  <c:v>30</c:v>
                </c:pt>
                <c:pt idx="10">
                  <c:v>25</c:v>
                </c:pt>
                <c:pt idx="11">
                  <c:v>36.111111111111114</c:v>
                </c:pt>
                <c:pt idx="12">
                  <c:v>25</c:v>
                </c:pt>
                <c:pt idx="13">
                  <c:v>12.5</c:v>
                </c:pt>
                <c:pt idx="14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2D-4CA2-9ACF-3DCF265754C8}"/>
            </c:ext>
          </c:extLst>
        </c:ser>
        <c:ser>
          <c:idx val="3"/>
          <c:order val="3"/>
          <c:tx>
            <c:strRef>
              <c:f>'spokojenost E'!$T$20</c:f>
              <c:strCache>
                <c:ptCount val="1"/>
                <c:pt idx="0">
                  <c:v>fairly dissatisfied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'spokojenost E'!$P$21:$P$35</c:f>
              <c:strCache>
                <c:ptCount val="15"/>
                <c:pt idx="0">
                  <c:v>Evaluation of website quality</c:v>
                </c:pt>
                <c:pt idx="1">
                  <c:v>What EIR are and Portal of EIR</c:v>
                </c:pt>
                <c:pt idx="2">
                  <c:v>Creating search query</c:v>
                </c:pt>
                <c:pt idx="3">
                  <c:v>Web of Science and Scopus</c:v>
                </c:pt>
                <c:pt idx="4">
                  <c:v>ProQuest, ScienceDirect, SpringerLink, Wiley</c:v>
                </c:pt>
                <c:pt idx="5">
                  <c:v>Medline PubMed and Medvik</c:v>
                </c:pt>
                <c:pt idx="6">
                  <c:v>E-books databases</c:v>
                </c:pt>
                <c:pt idx="7">
                  <c:v>Mefanet and Wikiskripta</c:v>
                </c:pt>
                <c:pt idx="8">
                  <c:v>Karger, Gray's Anatomy, Encyclopedia of Psychopharmacology etc.</c:v>
                </c:pt>
                <c:pt idx="9">
                  <c:v>Writing a scienfitic paper</c:v>
                </c:pt>
                <c:pt idx="10">
                  <c:v>Basic rules of writing a scientific paper</c:v>
                </c:pt>
                <c:pt idx="11">
                  <c:v>Citing and publication ethics</c:v>
                </c:pt>
                <c:pt idx="12">
                  <c:v>Citation styles</c:v>
                </c:pt>
                <c:pt idx="13">
                  <c:v>Impact factor, SNIP, SJR</c:v>
                </c:pt>
                <c:pt idx="14">
                  <c:v>H-index</c:v>
                </c:pt>
              </c:strCache>
            </c:strRef>
          </c:cat>
          <c:val>
            <c:numRef>
              <c:f>'spokojenost E'!$T$21:$T$35</c:f>
              <c:numCache>
                <c:formatCode>0.0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5</c:v>
                </c:pt>
                <c:pt idx="7">
                  <c:v>10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2D-4CA2-9ACF-3DCF265754C8}"/>
            </c:ext>
          </c:extLst>
        </c:ser>
        <c:ser>
          <c:idx val="4"/>
          <c:order val="4"/>
          <c:tx>
            <c:strRef>
              <c:f>'spokojenost E'!$U$20</c:f>
              <c:strCache>
                <c:ptCount val="1"/>
                <c:pt idx="0">
                  <c:v>completely dissatisfied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'spokojenost E'!$P$21:$P$35</c:f>
              <c:strCache>
                <c:ptCount val="15"/>
                <c:pt idx="0">
                  <c:v>Evaluation of website quality</c:v>
                </c:pt>
                <c:pt idx="1">
                  <c:v>What EIR are and Portal of EIR</c:v>
                </c:pt>
                <c:pt idx="2">
                  <c:v>Creating search query</c:v>
                </c:pt>
                <c:pt idx="3">
                  <c:v>Web of Science and Scopus</c:v>
                </c:pt>
                <c:pt idx="4">
                  <c:v>ProQuest, ScienceDirect, SpringerLink, Wiley</c:v>
                </c:pt>
                <c:pt idx="5">
                  <c:v>Medline PubMed and Medvik</c:v>
                </c:pt>
                <c:pt idx="6">
                  <c:v>E-books databases</c:v>
                </c:pt>
                <c:pt idx="7">
                  <c:v>Mefanet and Wikiskripta</c:v>
                </c:pt>
                <c:pt idx="8">
                  <c:v>Karger, Gray's Anatomy, Encyclopedia of Psychopharmacology etc.</c:v>
                </c:pt>
                <c:pt idx="9">
                  <c:v>Writing a scienfitic paper</c:v>
                </c:pt>
                <c:pt idx="10">
                  <c:v>Basic rules of writing a scientific paper</c:v>
                </c:pt>
                <c:pt idx="11">
                  <c:v>Citing and publication ethics</c:v>
                </c:pt>
                <c:pt idx="12">
                  <c:v>Citation styles</c:v>
                </c:pt>
                <c:pt idx="13">
                  <c:v>Impact factor, SNIP, SJR</c:v>
                </c:pt>
                <c:pt idx="14">
                  <c:v>H-index</c:v>
                </c:pt>
              </c:strCache>
            </c:strRef>
          </c:cat>
          <c:val>
            <c:numRef>
              <c:f>'spokojenost E'!$U$21:$U$35</c:f>
              <c:numCache>
                <c:formatCode>0.0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2D-4CA2-9ACF-3DCF26575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510008"/>
        <c:axId val="236510400"/>
      </c:barChart>
      <c:catAx>
        <c:axId val="236510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10400"/>
        <c:crosses val="autoZero"/>
        <c:auto val="1"/>
        <c:lblAlgn val="ctr"/>
        <c:lblOffset val="100"/>
        <c:noMultiLvlLbl val="0"/>
      </c:catAx>
      <c:valAx>
        <c:axId val="2365104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1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percentage of PhD students from e-learning satisfied with tasks' benefits in spring and autumn 2015 (n=14)</a:t>
            </a: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'spokojenost E'!$Q$39</c:f>
              <c:strCache>
                <c:ptCount val="1"/>
                <c:pt idx="0">
                  <c:v>completely satisfied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'spokojenost E'!$P$40:$P$44</c:f>
              <c:strCache>
                <c:ptCount val="5"/>
                <c:pt idx="0">
                  <c:v>Searching to assigned/own topic</c:v>
                </c:pt>
                <c:pt idx="1">
                  <c:v>Verification of an online access to a journal</c:v>
                </c:pt>
                <c:pt idx="2">
                  <c:v>Verification of an online access to a full text</c:v>
                </c:pt>
                <c:pt idx="3">
                  <c:v>Creating bibliographic references (manually or with Zotero)</c:v>
                </c:pt>
                <c:pt idx="4">
                  <c:v>Finding impact factor, SNIP, SJR</c:v>
                </c:pt>
              </c:strCache>
            </c:strRef>
          </c:cat>
          <c:val>
            <c:numRef>
              <c:f>'spokojenost E'!$Q$40:$Q$44</c:f>
              <c:numCache>
                <c:formatCode>0.0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45</c:v>
                </c:pt>
                <c:pt idx="3">
                  <c:v>53.94736842105263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A-496F-87D2-C631F9043A39}"/>
            </c:ext>
          </c:extLst>
        </c:ser>
        <c:ser>
          <c:idx val="1"/>
          <c:order val="1"/>
          <c:tx>
            <c:strRef>
              <c:f>'spokojenost E'!$R$39</c:f>
              <c:strCache>
                <c:ptCount val="1"/>
                <c:pt idx="0">
                  <c:v>fairly satisfied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'spokojenost E'!$P$40:$P$44</c:f>
              <c:strCache>
                <c:ptCount val="5"/>
                <c:pt idx="0">
                  <c:v>Searching to assigned/own topic</c:v>
                </c:pt>
                <c:pt idx="1">
                  <c:v>Verification of an online access to a journal</c:v>
                </c:pt>
                <c:pt idx="2">
                  <c:v>Verification of an online access to a full text</c:v>
                </c:pt>
                <c:pt idx="3">
                  <c:v>Creating bibliographic references (manually or with Zotero)</c:v>
                </c:pt>
                <c:pt idx="4">
                  <c:v>Finding impact factor, SNIP, SJR</c:v>
                </c:pt>
              </c:strCache>
            </c:strRef>
          </c:cat>
          <c:val>
            <c:numRef>
              <c:f>'spokojenost E'!$R$40:$R$44</c:f>
              <c:numCache>
                <c:formatCode>0.0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20</c:v>
                </c:pt>
                <c:pt idx="3">
                  <c:v>10.526315789473683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A-496F-87D2-C631F9043A39}"/>
            </c:ext>
          </c:extLst>
        </c:ser>
        <c:ser>
          <c:idx val="2"/>
          <c:order val="2"/>
          <c:tx>
            <c:strRef>
              <c:f>'spokojenost E'!$S$39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'spokojenost E'!$P$40:$P$44</c:f>
              <c:strCache>
                <c:ptCount val="5"/>
                <c:pt idx="0">
                  <c:v>Searching to assigned/own topic</c:v>
                </c:pt>
                <c:pt idx="1">
                  <c:v>Verification of an online access to a journal</c:v>
                </c:pt>
                <c:pt idx="2">
                  <c:v>Verification of an online access to a full text</c:v>
                </c:pt>
                <c:pt idx="3">
                  <c:v>Creating bibliographic references (manually or with Zotero)</c:v>
                </c:pt>
                <c:pt idx="4">
                  <c:v>Finding impact factor, SNIP, SJR</c:v>
                </c:pt>
              </c:strCache>
            </c:strRef>
          </c:cat>
          <c:val>
            <c:numRef>
              <c:f>'spokojenost E'!$S$40:$S$44</c:f>
              <c:numCache>
                <c:formatCode>0.0</c:formatCode>
                <c:ptCount val="5"/>
                <c:pt idx="0">
                  <c:v>17.5</c:v>
                </c:pt>
                <c:pt idx="1">
                  <c:v>30</c:v>
                </c:pt>
                <c:pt idx="2">
                  <c:v>30</c:v>
                </c:pt>
                <c:pt idx="3">
                  <c:v>12.5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3A-496F-87D2-C631F9043A39}"/>
            </c:ext>
          </c:extLst>
        </c:ser>
        <c:ser>
          <c:idx val="3"/>
          <c:order val="3"/>
          <c:tx>
            <c:strRef>
              <c:f>'spokojenost E'!$T$39</c:f>
              <c:strCache>
                <c:ptCount val="1"/>
                <c:pt idx="0">
                  <c:v>fairly dissatisfied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'spokojenost E'!$P$40:$P$44</c:f>
              <c:strCache>
                <c:ptCount val="5"/>
                <c:pt idx="0">
                  <c:v>Searching to assigned/own topic</c:v>
                </c:pt>
                <c:pt idx="1">
                  <c:v>Verification of an online access to a journal</c:v>
                </c:pt>
                <c:pt idx="2">
                  <c:v>Verification of an online access to a full text</c:v>
                </c:pt>
                <c:pt idx="3">
                  <c:v>Creating bibliographic references (manually or with Zotero)</c:v>
                </c:pt>
                <c:pt idx="4">
                  <c:v>Finding impact factor, SNIP, SJR</c:v>
                </c:pt>
              </c:strCache>
            </c:strRef>
          </c:cat>
          <c:val>
            <c:numRef>
              <c:f>'spokojenost E'!$T$40:$T$44</c:f>
              <c:numCache>
                <c:formatCode>0.0</c:formatCode>
                <c:ptCount val="5"/>
                <c:pt idx="0">
                  <c:v>17.5</c:v>
                </c:pt>
                <c:pt idx="1">
                  <c:v>5</c:v>
                </c:pt>
                <c:pt idx="2">
                  <c:v>5</c:v>
                </c:pt>
                <c:pt idx="3">
                  <c:v>10.526315789473683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3A-496F-87D2-C631F9043A39}"/>
            </c:ext>
          </c:extLst>
        </c:ser>
        <c:ser>
          <c:idx val="4"/>
          <c:order val="4"/>
          <c:tx>
            <c:strRef>
              <c:f>'spokojenost E'!$U$39</c:f>
              <c:strCache>
                <c:ptCount val="1"/>
                <c:pt idx="0">
                  <c:v>completely dissatisfied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'spokojenost E'!$P$40:$P$44</c:f>
              <c:strCache>
                <c:ptCount val="5"/>
                <c:pt idx="0">
                  <c:v>Searching to assigned/own topic</c:v>
                </c:pt>
                <c:pt idx="1">
                  <c:v>Verification of an online access to a journal</c:v>
                </c:pt>
                <c:pt idx="2">
                  <c:v>Verification of an online access to a full text</c:v>
                </c:pt>
                <c:pt idx="3">
                  <c:v>Creating bibliographic references (manually or with Zotero)</c:v>
                </c:pt>
                <c:pt idx="4">
                  <c:v>Finding impact factor, SNIP, SJR</c:v>
                </c:pt>
              </c:strCache>
            </c:strRef>
          </c:cat>
          <c:val>
            <c:numRef>
              <c:f>'spokojenost E'!$U$40:$U$44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3A-496F-87D2-C631F9043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504128"/>
        <c:axId val="236504520"/>
      </c:barChart>
      <c:catAx>
        <c:axId val="236504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04520"/>
        <c:crosses val="autoZero"/>
        <c:auto val="1"/>
        <c:lblAlgn val="ctr"/>
        <c:lblOffset val="100"/>
        <c:noMultiLvlLbl val="0"/>
      </c:catAx>
      <c:valAx>
        <c:axId val="236504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0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PhD</a:t>
            </a:r>
            <a:r>
              <a:rPr lang="cs-CZ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cs-CZ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responding</a:t>
            </a:r>
            <a:r>
              <a:rPr lang="cs-CZ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  <a:r>
              <a:rPr lang="cs-CZ" baseline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pre-tests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'pretest-posttest jenpretesty'!$D$1</c:f>
              <c:strCache>
                <c:ptCount val="1"/>
                <c:pt idx="0">
                  <c:v>F2F spring 2015 PRE-TEST (n=20)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'pretest-posttest jenpretesty'!$C$2:$C$25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jenpretesty'!$D$2:$D$25</c:f>
              <c:numCache>
                <c:formatCode>0</c:formatCode>
                <c:ptCount val="24"/>
                <c:pt idx="0">
                  <c:v>100</c:v>
                </c:pt>
                <c:pt idx="1">
                  <c:v>90</c:v>
                </c:pt>
                <c:pt idx="2">
                  <c:v>90</c:v>
                </c:pt>
                <c:pt idx="3">
                  <c:v>95</c:v>
                </c:pt>
                <c:pt idx="4">
                  <c:v>75</c:v>
                </c:pt>
                <c:pt idx="5">
                  <c:v>85</c:v>
                </c:pt>
                <c:pt idx="6">
                  <c:v>50</c:v>
                </c:pt>
                <c:pt idx="7">
                  <c:v>75</c:v>
                </c:pt>
                <c:pt idx="8">
                  <c:v>70</c:v>
                </c:pt>
                <c:pt idx="9">
                  <c:v>82.2</c:v>
                </c:pt>
                <c:pt idx="10">
                  <c:v>95</c:v>
                </c:pt>
                <c:pt idx="11">
                  <c:v>95</c:v>
                </c:pt>
                <c:pt idx="12">
                  <c:v>90</c:v>
                </c:pt>
                <c:pt idx="13">
                  <c:v>95</c:v>
                </c:pt>
                <c:pt idx="14">
                  <c:v>60</c:v>
                </c:pt>
                <c:pt idx="15">
                  <c:v>50</c:v>
                </c:pt>
                <c:pt idx="16">
                  <c:v>25</c:v>
                </c:pt>
                <c:pt idx="17">
                  <c:v>90</c:v>
                </c:pt>
                <c:pt idx="18">
                  <c:v>90</c:v>
                </c:pt>
                <c:pt idx="19">
                  <c:v>60</c:v>
                </c:pt>
                <c:pt idx="20">
                  <c:v>75</c:v>
                </c:pt>
                <c:pt idx="21">
                  <c:v>30</c:v>
                </c:pt>
                <c:pt idx="22">
                  <c:v>90</c:v>
                </c:pt>
                <c:pt idx="23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39-4ADF-A949-8CCE91C341C7}"/>
            </c:ext>
          </c:extLst>
        </c:ser>
        <c:ser>
          <c:idx val="2"/>
          <c:order val="2"/>
          <c:tx>
            <c:strRef>
              <c:f>'pretest-posttest jenpretesty'!$F$1</c:f>
              <c:strCache>
                <c:ptCount val="1"/>
                <c:pt idx="0">
                  <c:v>F2F autumn 2015 PRE-TEST (n=15)</c:v>
                </c:pt>
              </c:strCache>
            </c:strRef>
          </c:tx>
          <c:spPr>
            <a:ln w="28575" cap="rnd">
              <a:solidFill>
                <a:srgbClr val="00287D"/>
              </a:solidFill>
              <a:round/>
            </a:ln>
            <a:effectLst/>
          </c:spPr>
          <c:marker>
            <c:symbol val="none"/>
          </c:marker>
          <c:cat>
            <c:strRef>
              <c:f>'pretest-posttest jenpretesty'!$C$2:$C$25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jenpretesty'!$F$2:$F$25</c:f>
              <c:numCache>
                <c:formatCode>0</c:formatCode>
                <c:ptCount val="24"/>
                <c:pt idx="0">
                  <c:v>100</c:v>
                </c:pt>
                <c:pt idx="1">
                  <c:v>73.333333333333329</c:v>
                </c:pt>
                <c:pt idx="2">
                  <c:v>60</c:v>
                </c:pt>
                <c:pt idx="3">
                  <c:v>93.333333333333329</c:v>
                </c:pt>
                <c:pt idx="4">
                  <c:v>26.666666666666668</c:v>
                </c:pt>
                <c:pt idx="5">
                  <c:v>73.333333333333329</c:v>
                </c:pt>
                <c:pt idx="6">
                  <c:v>20</c:v>
                </c:pt>
                <c:pt idx="7">
                  <c:v>73.333333333333329</c:v>
                </c:pt>
                <c:pt idx="8">
                  <c:v>66.666666666666657</c:v>
                </c:pt>
                <c:pt idx="9">
                  <c:v>52.93333333333333</c:v>
                </c:pt>
                <c:pt idx="10">
                  <c:v>100</c:v>
                </c:pt>
                <c:pt idx="11">
                  <c:v>100</c:v>
                </c:pt>
                <c:pt idx="12">
                  <c:v>73.333333333333329</c:v>
                </c:pt>
                <c:pt idx="13">
                  <c:v>73.333333333333329</c:v>
                </c:pt>
                <c:pt idx="14">
                  <c:v>6.666666666666667</c:v>
                </c:pt>
                <c:pt idx="15">
                  <c:v>20</c:v>
                </c:pt>
                <c:pt idx="16">
                  <c:v>6.666666666666667</c:v>
                </c:pt>
                <c:pt idx="17">
                  <c:v>66.666666666666657</c:v>
                </c:pt>
                <c:pt idx="18">
                  <c:v>86.666666666666671</c:v>
                </c:pt>
                <c:pt idx="19">
                  <c:v>26.666666666666668</c:v>
                </c:pt>
                <c:pt idx="20">
                  <c:v>53.333333333333336</c:v>
                </c:pt>
                <c:pt idx="21">
                  <c:v>20</c:v>
                </c:pt>
                <c:pt idx="22">
                  <c:v>46.666666666666664</c:v>
                </c:pt>
                <c:pt idx="23">
                  <c:v>46.666666666666664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39-4ADF-A949-8CCE91C341C7}"/>
            </c:ext>
          </c:extLst>
        </c:ser>
        <c:ser>
          <c:idx val="4"/>
          <c:order val="4"/>
          <c:tx>
            <c:strRef>
              <c:f>'pretest-posttest jenpretesty'!$H$1</c:f>
              <c:strCache>
                <c:ptCount val="1"/>
                <c:pt idx="0">
                  <c:v>E-learning spring 2015 PRE-TEST (n=11)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'pretest-posttest jenpretesty'!$C$2:$C$25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jenpretesty'!$H$2:$H$25</c:f>
              <c:numCache>
                <c:formatCode>0</c:formatCode>
                <c:ptCount val="24"/>
                <c:pt idx="0">
                  <c:v>100</c:v>
                </c:pt>
                <c:pt idx="1">
                  <c:v>72.727272727272734</c:v>
                </c:pt>
                <c:pt idx="2">
                  <c:v>54.54545454545454</c:v>
                </c:pt>
                <c:pt idx="3">
                  <c:v>100</c:v>
                </c:pt>
                <c:pt idx="4">
                  <c:v>63.636363636363633</c:v>
                </c:pt>
                <c:pt idx="5">
                  <c:v>54.54545454545454</c:v>
                </c:pt>
                <c:pt idx="6">
                  <c:v>27.27272727272727</c:v>
                </c:pt>
                <c:pt idx="7">
                  <c:v>81.818181818181827</c:v>
                </c:pt>
                <c:pt idx="8">
                  <c:v>90.909090909090907</c:v>
                </c:pt>
                <c:pt idx="9">
                  <c:v>78.454545454545467</c:v>
                </c:pt>
                <c:pt idx="10">
                  <c:v>100</c:v>
                </c:pt>
                <c:pt idx="11">
                  <c:v>100</c:v>
                </c:pt>
                <c:pt idx="12">
                  <c:v>63.636363636363633</c:v>
                </c:pt>
                <c:pt idx="13">
                  <c:v>100</c:v>
                </c:pt>
                <c:pt idx="14">
                  <c:v>36.363636363636367</c:v>
                </c:pt>
                <c:pt idx="15">
                  <c:v>45.454545454545453</c:v>
                </c:pt>
                <c:pt idx="16">
                  <c:v>27.27272727272727</c:v>
                </c:pt>
                <c:pt idx="17">
                  <c:v>81.818181818181827</c:v>
                </c:pt>
                <c:pt idx="18">
                  <c:v>72.727272727272734</c:v>
                </c:pt>
                <c:pt idx="19">
                  <c:v>90.909090909090907</c:v>
                </c:pt>
                <c:pt idx="20">
                  <c:v>72.727272727272734</c:v>
                </c:pt>
                <c:pt idx="21">
                  <c:v>36.363636363636367</c:v>
                </c:pt>
                <c:pt idx="22">
                  <c:v>63.636363636363633</c:v>
                </c:pt>
                <c:pt idx="23">
                  <c:v>45.454545454545453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39-4ADF-A949-8CCE91C341C7}"/>
            </c:ext>
          </c:extLst>
        </c:ser>
        <c:ser>
          <c:idx val="6"/>
          <c:order val="6"/>
          <c:tx>
            <c:strRef>
              <c:f>'pretest-posttest jenpretesty'!$J$1</c:f>
              <c:strCache>
                <c:ptCount val="1"/>
                <c:pt idx="0">
                  <c:v>E-learning autumn 2015 PRE-TEST (n=17)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'pretest-posttest jenpretesty'!$C$2:$C$25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jenpretesty'!$J$2:$J$25</c:f>
              <c:numCache>
                <c:formatCode>0</c:formatCode>
                <c:ptCount val="24"/>
                <c:pt idx="0">
                  <c:v>94.117647058823522</c:v>
                </c:pt>
                <c:pt idx="1">
                  <c:v>94.117647058823522</c:v>
                </c:pt>
                <c:pt idx="2">
                  <c:v>70.588235294117652</c:v>
                </c:pt>
                <c:pt idx="3">
                  <c:v>100</c:v>
                </c:pt>
                <c:pt idx="4">
                  <c:v>58.82352941176471</c:v>
                </c:pt>
                <c:pt idx="5">
                  <c:v>64.705882352941174</c:v>
                </c:pt>
                <c:pt idx="6">
                  <c:v>23.52941176470588</c:v>
                </c:pt>
                <c:pt idx="7">
                  <c:v>82.35294117647058</c:v>
                </c:pt>
                <c:pt idx="8">
                  <c:v>82.35294117647058</c:v>
                </c:pt>
                <c:pt idx="9">
                  <c:v>80.058823529411754</c:v>
                </c:pt>
                <c:pt idx="10">
                  <c:v>100</c:v>
                </c:pt>
                <c:pt idx="11">
                  <c:v>100</c:v>
                </c:pt>
                <c:pt idx="12">
                  <c:v>94.117647058823522</c:v>
                </c:pt>
                <c:pt idx="13">
                  <c:v>88.235294117647058</c:v>
                </c:pt>
                <c:pt idx="14">
                  <c:v>17.647058823529413</c:v>
                </c:pt>
                <c:pt idx="15">
                  <c:v>58.82352941176471</c:v>
                </c:pt>
                <c:pt idx="16">
                  <c:v>17.647058823529413</c:v>
                </c:pt>
                <c:pt idx="17">
                  <c:v>64.705882352941174</c:v>
                </c:pt>
                <c:pt idx="18">
                  <c:v>82.35294117647058</c:v>
                </c:pt>
                <c:pt idx="19">
                  <c:v>52.941176470588239</c:v>
                </c:pt>
                <c:pt idx="20">
                  <c:v>52.941176470588239</c:v>
                </c:pt>
                <c:pt idx="21">
                  <c:v>29.411764705882355</c:v>
                </c:pt>
                <c:pt idx="22">
                  <c:v>64.705882352941174</c:v>
                </c:pt>
                <c:pt idx="23">
                  <c:v>64.705882352941174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39-4ADF-A949-8CCE91C34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097448"/>
        <c:axId val="23609862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'pretest-posttest jenpretesty'!$E$1</c15:sqref>
                        </c15:formulaRef>
                      </c:ext>
                    </c:extLst>
                    <c:strCache>
                      <c:ptCount val="1"/>
                      <c:pt idx="0">
                        <c:v>F2F spring 2015 POST-TEST (n=20)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'pretest-posttest jenpretesty'!$C$2:$C$25</c15:sqref>
                        </c15:formulaRef>
                      </c:ext>
                    </c:extLst>
                    <c:strCache>
                      <c:ptCount val="24"/>
                      <c:pt idx="0">
                        <c:v>Keywords</c:v>
                      </c:pt>
                      <c:pt idx="1">
                        <c:v>Defining keywords</c:v>
                      </c:pt>
                      <c:pt idx="2">
                        <c:v>Wildcards</c:v>
                      </c:pt>
                      <c:pt idx="3">
                        <c:v>Boolean operators</c:v>
                      </c:pt>
                      <c:pt idx="4">
                        <c:v>Interlibrary loan service</c:v>
                      </c:pt>
                      <c:pt idx="5">
                        <c:v>Portal of EIR</c:v>
                      </c:pt>
                      <c:pt idx="6">
                        <c:v>Database services</c:v>
                      </c:pt>
                      <c:pt idx="7">
                        <c:v>Linking service</c:v>
                      </c:pt>
                      <c:pt idx="8">
                        <c:v>Abstract/annotation</c:v>
                      </c:pt>
                      <c:pt idx="9">
                        <c:v>Structure of a scientific paper</c:v>
                      </c:pt>
                      <c:pt idx="10">
                        <c:v>Publication ethics</c:v>
                      </c:pt>
                      <c:pt idx="11">
                        <c:v>Plagiarsm</c:v>
                      </c:pt>
                      <c:pt idx="12">
                        <c:v>Citation ethics</c:v>
                      </c:pt>
                      <c:pt idx="13">
                        <c:v>Citation styles</c:v>
                      </c:pt>
                      <c:pt idx="14">
                        <c:v>Citation styles in biomed. Journals</c:v>
                      </c:pt>
                      <c:pt idx="15">
                        <c:v>Citation methods</c:v>
                      </c:pt>
                      <c:pt idx="16">
                        <c:v>Bibliographic references</c:v>
                      </c:pt>
                      <c:pt idx="17">
                        <c:v>Type of cited document</c:v>
                      </c:pt>
                      <c:pt idx="18">
                        <c:v>Identification of document type</c:v>
                      </c:pt>
                      <c:pt idx="19">
                        <c:v>Identification of bibl. references data</c:v>
                      </c:pt>
                      <c:pt idx="20">
                        <c:v>Identification of bibl. references data</c:v>
                      </c:pt>
                      <c:pt idx="21">
                        <c:v>Bibliographic references</c:v>
                      </c:pt>
                      <c:pt idx="22">
                        <c:v>Reference managers</c:v>
                      </c:pt>
                      <c:pt idx="23">
                        <c:v>Scientometry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'pretest-posttest jenpretesty'!$E$2:$E$25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100</c:v>
                      </c:pt>
                      <c:pt idx="1">
                        <c:v>65</c:v>
                      </c:pt>
                      <c:pt idx="2">
                        <c:v>90</c:v>
                      </c:pt>
                      <c:pt idx="3">
                        <c:v>95</c:v>
                      </c:pt>
                      <c:pt idx="4">
                        <c:v>100</c:v>
                      </c:pt>
                      <c:pt idx="5">
                        <c:v>95</c:v>
                      </c:pt>
                      <c:pt idx="6">
                        <c:v>75</c:v>
                      </c:pt>
                      <c:pt idx="7">
                        <c:v>95</c:v>
                      </c:pt>
                      <c:pt idx="8">
                        <c:v>15</c:v>
                      </c:pt>
                      <c:pt idx="9">
                        <c:v>100</c:v>
                      </c:pt>
                      <c:pt idx="10">
                        <c:v>100</c:v>
                      </c:pt>
                      <c:pt idx="11">
                        <c:v>95</c:v>
                      </c:pt>
                      <c:pt idx="12">
                        <c:v>90</c:v>
                      </c:pt>
                      <c:pt idx="13">
                        <c:v>75</c:v>
                      </c:pt>
                      <c:pt idx="14">
                        <c:v>65</c:v>
                      </c:pt>
                      <c:pt idx="15">
                        <c:v>95</c:v>
                      </c:pt>
                      <c:pt idx="16">
                        <c:v>65</c:v>
                      </c:pt>
                      <c:pt idx="17">
                        <c:v>95</c:v>
                      </c:pt>
                      <c:pt idx="18">
                        <c:v>40</c:v>
                      </c:pt>
                      <c:pt idx="19">
                        <c:v>75</c:v>
                      </c:pt>
                      <c:pt idx="20">
                        <c:v>95</c:v>
                      </c:pt>
                      <c:pt idx="21">
                        <c:v>45</c:v>
                      </c:pt>
                      <c:pt idx="22">
                        <c:v>100</c:v>
                      </c:pt>
                      <c:pt idx="23">
                        <c:v>80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6F39-4ADF-A949-8CCE91C341C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jenpretesty'!$G$1</c15:sqref>
                        </c15:formulaRef>
                      </c:ext>
                    </c:extLst>
                    <c:strCache>
                      <c:ptCount val="1"/>
                      <c:pt idx="0">
                        <c:v>F2F autumn 2015 POST-TEST (n=15)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jenpretesty'!$C$2:$C$25</c15:sqref>
                        </c15:formulaRef>
                      </c:ext>
                    </c:extLst>
                    <c:strCache>
                      <c:ptCount val="24"/>
                      <c:pt idx="0">
                        <c:v>Keywords</c:v>
                      </c:pt>
                      <c:pt idx="1">
                        <c:v>Defining keywords</c:v>
                      </c:pt>
                      <c:pt idx="2">
                        <c:v>Wildcards</c:v>
                      </c:pt>
                      <c:pt idx="3">
                        <c:v>Boolean operators</c:v>
                      </c:pt>
                      <c:pt idx="4">
                        <c:v>Interlibrary loan service</c:v>
                      </c:pt>
                      <c:pt idx="5">
                        <c:v>Portal of EIR</c:v>
                      </c:pt>
                      <c:pt idx="6">
                        <c:v>Database services</c:v>
                      </c:pt>
                      <c:pt idx="7">
                        <c:v>Linking service</c:v>
                      </c:pt>
                      <c:pt idx="8">
                        <c:v>Abstract/annotation</c:v>
                      </c:pt>
                      <c:pt idx="9">
                        <c:v>Structure of a scientific paper</c:v>
                      </c:pt>
                      <c:pt idx="10">
                        <c:v>Publication ethics</c:v>
                      </c:pt>
                      <c:pt idx="11">
                        <c:v>Plagiarsm</c:v>
                      </c:pt>
                      <c:pt idx="12">
                        <c:v>Citation ethics</c:v>
                      </c:pt>
                      <c:pt idx="13">
                        <c:v>Citation styles</c:v>
                      </c:pt>
                      <c:pt idx="14">
                        <c:v>Citation styles in biomed. Journals</c:v>
                      </c:pt>
                      <c:pt idx="15">
                        <c:v>Citation methods</c:v>
                      </c:pt>
                      <c:pt idx="16">
                        <c:v>Bibliographic references</c:v>
                      </c:pt>
                      <c:pt idx="17">
                        <c:v>Type of cited document</c:v>
                      </c:pt>
                      <c:pt idx="18">
                        <c:v>Identification of document type</c:v>
                      </c:pt>
                      <c:pt idx="19">
                        <c:v>Identification of bibl. references data</c:v>
                      </c:pt>
                      <c:pt idx="20">
                        <c:v>Identification of bibl. references data</c:v>
                      </c:pt>
                      <c:pt idx="21">
                        <c:v>Bibliographic references</c:v>
                      </c:pt>
                      <c:pt idx="22">
                        <c:v>Reference managers</c:v>
                      </c:pt>
                      <c:pt idx="23">
                        <c:v>Scientometry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jenpretesty'!$G$2:$G$25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100</c:v>
                      </c:pt>
                      <c:pt idx="1">
                        <c:v>66.666666666666657</c:v>
                      </c:pt>
                      <c:pt idx="2">
                        <c:v>66.666666666666657</c:v>
                      </c:pt>
                      <c:pt idx="3">
                        <c:v>86.666666666666671</c:v>
                      </c:pt>
                      <c:pt idx="4">
                        <c:v>86.666666666666671</c:v>
                      </c:pt>
                      <c:pt idx="5">
                        <c:v>100</c:v>
                      </c:pt>
                      <c:pt idx="6">
                        <c:v>46.666666666666664</c:v>
                      </c:pt>
                      <c:pt idx="7">
                        <c:v>93.333333333333329</c:v>
                      </c:pt>
                      <c:pt idx="8">
                        <c:v>40</c:v>
                      </c:pt>
                      <c:pt idx="9">
                        <c:v>97.333333333333329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100</c:v>
                      </c:pt>
                      <c:pt idx="13">
                        <c:v>66.666666666666657</c:v>
                      </c:pt>
                      <c:pt idx="14">
                        <c:v>60</c:v>
                      </c:pt>
                      <c:pt idx="15">
                        <c:v>86.666666666666671</c:v>
                      </c:pt>
                      <c:pt idx="16">
                        <c:v>80</c:v>
                      </c:pt>
                      <c:pt idx="17">
                        <c:v>93.333333333333329</c:v>
                      </c:pt>
                      <c:pt idx="18">
                        <c:v>60</c:v>
                      </c:pt>
                      <c:pt idx="19">
                        <c:v>66.666666666666657</c:v>
                      </c:pt>
                      <c:pt idx="20">
                        <c:v>100</c:v>
                      </c:pt>
                      <c:pt idx="21">
                        <c:v>60</c:v>
                      </c:pt>
                      <c:pt idx="22">
                        <c:v>86.666666666666671</c:v>
                      </c:pt>
                      <c:pt idx="23">
                        <c:v>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F39-4ADF-A949-8CCE91C341C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jenpretesty'!$I$1</c15:sqref>
                        </c15:formulaRef>
                      </c:ext>
                    </c:extLst>
                    <c:strCache>
                      <c:ptCount val="1"/>
                      <c:pt idx="0">
                        <c:v>E-learning spring 2015 POST-TEST (n=11)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jenpretesty'!$C$2:$C$25</c15:sqref>
                        </c15:formulaRef>
                      </c:ext>
                    </c:extLst>
                    <c:strCache>
                      <c:ptCount val="24"/>
                      <c:pt idx="0">
                        <c:v>Keywords</c:v>
                      </c:pt>
                      <c:pt idx="1">
                        <c:v>Defining keywords</c:v>
                      </c:pt>
                      <c:pt idx="2">
                        <c:v>Wildcards</c:v>
                      </c:pt>
                      <c:pt idx="3">
                        <c:v>Boolean operators</c:v>
                      </c:pt>
                      <c:pt idx="4">
                        <c:v>Interlibrary loan service</c:v>
                      </c:pt>
                      <c:pt idx="5">
                        <c:v>Portal of EIR</c:v>
                      </c:pt>
                      <c:pt idx="6">
                        <c:v>Database services</c:v>
                      </c:pt>
                      <c:pt idx="7">
                        <c:v>Linking service</c:v>
                      </c:pt>
                      <c:pt idx="8">
                        <c:v>Abstract/annotation</c:v>
                      </c:pt>
                      <c:pt idx="9">
                        <c:v>Structure of a scientific paper</c:v>
                      </c:pt>
                      <c:pt idx="10">
                        <c:v>Publication ethics</c:v>
                      </c:pt>
                      <c:pt idx="11">
                        <c:v>Plagiarsm</c:v>
                      </c:pt>
                      <c:pt idx="12">
                        <c:v>Citation ethics</c:v>
                      </c:pt>
                      <c:pt idx="13">
                        <c:v>Citation styles</c:v>
                      </c:pt>
                      <c:pt idx="14">
                        <c:v>Citation styles in biomed. Journals</c:v>
                      </c:pt>
                      <c:pt idx="15">
                        <c:v>Citation methods</c:v>
                      </c:pt>
                      <c:pt idx="16">
                        <c:v>Bibliographic references</c:v>
                      </c:pt>
                      <c:pt idx="17">
                        <c:v>Type of cited document</c:v>
                      </c:pt>
                      <c:pt idx="18">
                        <c:v>Identification of document type</c:v>
                      </c:pt>
                      <c:pt idx="19">
                        <c:v>Identification of bibl. references data</c:v>
                      </c:pt>
                      <c:pt idx="20">
                        <c:v>Identification of bibl. references data</c:v>
                      </c:pt>
                      <c:pt idx="21">
                        <c:v>Bibliographic references</c:v>
                      </c:pt>
                      <c:pt idx="22">
                        <c:v>Reference managers</c:v>
                      </c:pt>
                      <c:pt idx="23">
                        <c:v>Scientometry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jenpretesty'!$I$2:$I$25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100</c:v>
                      </c:pt>
                      <c:pt idx="1">
                        <c:v>54.54545454545454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90.909090909090907</c:v>
                      </c:pt>
                      <c:pt idx="5">
                        <c:v>81.818181818181827</c:v>
                      </c:pt>
                      <c:pt idx="6">
                        <c:v>63.636363636363633</c:v>
                      </c:pt>
                      <c:pt idx="7">
                        <c:v>100</c:v>
                      </c:pt>
                      <c:pt idx="8">
                        <c:v>0</c:v>
                      </c:pt>
                      <c:pt idx="9">
                        <c:v>96.36363636363636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100</c:v>
                      </c:pt>
                      <c:pt idx="13">
                        <c:v>100</c:v>
                      </c:pt>
                      <c:pt idx="14">
                        <c:v>63.636363636363633</c:v>
                      </c:pt>
                      <c:pt idx="15">
                        <c:v>72.727272727272734</c:v>
                      </c:pt>
                      <c:pt idx="16">
                        <c:v>72.727272727272734</c:v>
                      </c:pt>
                      <c:pt idx="17">
                        <c:v>90.909090909090907</c:v>
                      </c:pt>
                      <c:pt idx="18">
                        <c:v>72.727272727272734</c:v>
                      </c:pt>
                      <c:pt idx="19">
                        <c:v>63.636363636363633</c:v>
                      </c:pt>
                      <c:pt idx="20">
                        <c:v>81.818181818181827</c:v>
                      </c:pt>
                      <c:pt idx="21">
                        <c:v>45.454545454545453</c:v>
                      </c:pt>
                      <c:pt idx="22">
                        <c:v>90.909090909090907</c:v>
                      </c:pt>
                      <c:pt idx="23">
                        <c:v>90.909090909090907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F39-4ADF-A949-8CCE91C341C7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jenpretesty'!$K$1</c15:sqref>
                        </c15:formulaRef>
                      </c:ext>
                    </c:extLst>
                    <c:strCache>
                      <c:ptCount val="1"/>
                      <c:pt idx="0">
                        <c:v>E-learning autumn 2015 POST-TEST (n=17)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jenpretesty'!$C$2:$C$25</c15:sqref>
                        </c15:formulaRef>
                      </c:ext>
                    </c:extLst>
                    <c:strCache>
                      <c:ptCount val="24"/>
                      <c:pt idx="0">
                        <c:v>Keywords</c:v>
                      </c:pt>
                      <c:pt idx="1">
                        <c:v>Defining keywords</c:v>
                      </c:pt>
                      <c:pt idx="2">
                        <c:v>Wildcards</c:v>
                      </c:pt>
                      <c:pt idx="3">
                        <c:v>Boolean operators</c:v>
                      </c:pt>
                      <c:pt idx="4">
                        <c:v>Interlibrary loan service</c:v>
                      </c:pt>
                      <c:pt idx="5">
                        <c:v>Portal of EIR</c:v>
                      </c:pt>
                      <c:pt idx="6">
                        <c:v>Database services</c:v>
                      </c:pt>
                      <c:pt idx="7">
                        <c:v>Linking service</c:v>
                      </c:pt>
                      <c:pt idx="8">
                        <c:v>Abstract/annotation</c:v>
                      </c:pt>
                      <c:pt idx="9">
                        <c:v>Structure of a scientific paper</c:v>
                      </c:pt>
                      <c:pt idx="10">
                        <c:v>Publication ethics</c:v>
                      </c:pt>
                      <c:pt idx="11">
                        <c:v>Plagiarsm</c:v>
                      </c:pt>
                      <c:pt idx="12">
                        <c:v>Citation ethics</c:v>
                      </c:pt>
                      <c:pt idx="13">
                        <c:v>Citation styles</c:v>
                      </c:pt>
                      <c:pt idx="14">
                        <c:v>Citation styles in biomed. Journals</c:v>
                      </c:pt>
                      <c:pt idx="15">
                        <c:v>Citation methods</c:v>
                      </c:pt>
                      <c:pt idx="16">
                        <c:v>Bibliographic references</c:v>
                      </c:pt>
                      <c:pt idx="17">
                        <c:v>Type of cited document</c:v>
                      </c:pt>
                      <c:pt idx="18">
                        <c:v>Identification of document type</c:v>
                      </c:pt>
                      <c:pt idx="19">
                        <c:v>Identification of bibl. references data</c:v>
                      </c:pt>
                      <c:pt idx="20">
                        <c:v>Identification of bibl. references data</c:v>
                      </c:pt>
                      <c:pt idx="21">
                        <c:v>Bibliographic references</c:v>
                      </c:pt>
                      <c:pt idx="22">
                        <c:v>Reference managers</c:v>
                      </c:pt>
                      <c:pt idx="23">
                        <c:v>Scientometry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jenpretesty'!$K$2:$K$25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100</c:v>
                      </c:pt>
                      <c:pt idx="1">
                        <c:v>58.82352941176471</c:v>
                      </c:pt>
                      <c:pt idx="2">
                        <c:v>82.35294117647058</c:v>
                      </c:pt>
                      <c:pt idx="3">
                        <c:v>82.35294117647058</c:v>
                      </c:pt>
                      <c:pt idx="4">
                        <c:v>100</c:v>
                      </c:pt>
                      <c:pt idx="5">
                        <c:v>82.35294117647058</c:v>
                      </c:pt>
                      <c:pt idx="6">
                        <c:v>47.058823529411761</c:v>
                      </c:pt>
                      <c:pt idx="7">
                        <c:v>88.235294117647058</c:v>
                      </c:pt>
                      <c:pt idx="8">
                        <c:v>23.52941176470588</c:v>
                      </c:pt>
                      <c:pt idx="9">
                        <c:v>95.294117647058812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88.235294117647058</c:v>
                      </c:pt>
                      <c:pt idx="13">
                        <c:v>82.35294117647058</c:v>
                      </c:pt>
                      <c:pt idx="14">
                        <c:v>47.058823529411761</c:v>
                      </c:pt>
                      <c:pt idx="15">
                        <c:v>76.470588235294116</c:v>
                      </c:pt>
                      <c:pt idx="16">
                        <c:v>76.470588235294116</c:v>
                      </c:pt>
                      <c:pt idx="17">
                        <c:v>94.117647058823522</c:v>
                      </c:pt>
                      <c:pt idx="18">
                        <c:v>52.941176470588239</c:v>
                      </c:pt>
                      <c:pt idx="19">
                        <c:v>64.705882352941174</c:v>
                      </c:pt>
                      <c:pt idx="20">
                        <c:v>100</c:v>
                      </c:pt>
                      <c:pt idx="21">
                        <c:v>58.82352941176471</c:v>
                      </c:pt>
                      <c:pt idx="22">
                        <c:v>82.35294117647058</c:v>
                      </c:pt>
                      <c:pt idx="23">
                        <c:v>88.235294117647058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F39-4ADF-A949-8CCE91C341C7}"/>
                  </c:ext>
                </c:extLst>
              </c15:ser>
            </c15:filteredLineSeries>
          </c:ext>
        </c:extLst>
      </c:lineChart>
      <c:catAx>
        <c:axId val="236097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098624"/>
        <c:crosses val="autoZero"/>
        <c:auto val="1"/>
        <c:lblAlgn val="ctr"/>
        <c:lblOffset val="100"/>
        <c:noMultiLvlLbl val="0"/>
      </c:catAx>
      <c:valAx>
        <c:axId val="23609862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0974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87D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400" b="0" i="0" baseline="0" dirty="0" err="1">
                <a:effectLst/>
              </a:rPr>
              <a:t>Average</a:t>
            </a:r>
            <a:r>
              <a:rPr lang="cs-CZ" sz="1400" b="0" i="0" baseline="0" dirty="0">
                <a:effectLst/>
              </a:rPr>
              <a:t> </a:t>
            </a:r>
            <a:r>
              <a:rPr lang="cs-CZ" sz="1400" b="0" i="0" baseline="0" dirty="0" err="1">
                <a:effectLst/>
              </a:rPr>
              <a:t>percentage</a:t>
            </a:r>
            <a:r>
              <a:rPr lang="cs-CZ" sz="1400" b="0" i="0" baseline="0" dirty="0">
                <a:effectLst/>
              </a:rPr>
              <a:t> </a:t>
            </a:r>
            <a:r>
              <a:rPr lang="cs-CZ" sz="1400" b="0" i="0" baseline="0" dirty="0" err="1">
                <a:effectLst/>
              </a:rPr>
              <a:t>of</a:t>
            </a:r>
            <a:r>
              <a:rPr lang="cs-CZ" sz="1400" b="0" i="0" baseline="0" dirty="0">
                <a:effectLst/>
              </a:rPr>
              <a:t> PhD </a:t>
            </a:r>
            <a:r>
              <a:rPr lang="cs-CZ" sz="1400" b="0" i="0" baseline="0" dirty="0" err="1">
                <a:effectLst/>
              </a:rPr>
              <a:t>students</a:t>
            </a:r>
            <a:r>
              <a:rPr lang="cs-CZ" sz="1400" b="0" i="0" baseline="0" dirty="0">
                <a:effectLst/>
              </a:rPr>
              <a:t> </a:t>
            </a:r>
            <a:r>
              <a:rPr lang="cs-CZ" sz="1400" b="0" i="0" baseline="0" dirty="0" err="1">
                <a:effectLst/>
              </a:rPr>
              <a:t>responding</a:t>
            </a:r>
            <a:r>
              <a:rPr lang="cs-CZ" sz="1400" b="0" i="0" baseline="0" dirty="0">
                <a:effectLst/>
              </a:rPr>
              <a:t> </a:t>
            </a:r>
            <a:r>
              <a:rPr lang="cs-CZ" sz="1400" b="0" i="0" baseline="0" dirty="0" err="1">
                <a:effectLst/>
              </a:rPr>
              <a:t>correctly</a:t>
            </a:r>
            <a:r>
              <a:rPr lang="cs-CZ" sz="1400" b="0" i="0" baseline="0" dirty="0">
                <a:effectLst/>
              </a:rPr>
              <a:t> in post-</a:t>
            </a:r>
            <a:r>
              <a:rPr lang="cs-CZ" sz="1400" b="0" i="0" baseline="0" dirty="0" err="1">
                <a:effectLst/>
              </a:rPr>
              <a:t>tests</a:t>
            </a:r>
            <a:endParaRPr lang="cs-CZ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'pretest-posttest jenposttesty'!$D$1</c:f>
              <c:strCache>
                <c:ptCount val="1"/>
                <c:pt idx="0">
                  <c:v>F2F spring 2015 POS-TTEST (n=20)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'pretest-posttest jenposttesty'!$B$2:$B$25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Plagiarism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jenposttesty'!$D$2:$D$25</c:f>
              <c:numCache>
                <c:formatCode>0</c:formatCode>
                <c:ptCount val="24"/>
                <c:pt idx="0">
                  <c:v>100</c:v>
                </c:pt>
                <c:pt idx="1">
                  <c:v>65</c:v>
                </c:pt>
                <c:pt idx="2">
                  <c:v>90</c:v>
                </c:pt>
                <c:pt idx="3">
                  <c:v>95</c:v>
                </c:pt>
                <c:pt idx="4">
                  <c:v>100</c:v>
                </c:pt>
                <c:pt idx="5">
                  <c:v>95</c:v>
                </c:pt>
                <c:pt idx="6">
                  <c:v>75</c:v>
                </c:pt>
                <c:pt idx="7">
                  <c:v>95</c:v>
                </c:pt>
                <c:pt idx="8">
                  <c:v>15</c:v>
                </c:pt>
                <c:pt idx="9">
                  <c:v>100</c:v>
                </c:pt>
                <c:pt idx="10">
                  <c:v>100</c:v>
                </c:pt>
                <c:pt idx="11">
                  <c:v>95</c:v>
                </c:pt>
                <c:pt idx="12">
                  <c:v>90</c:v>
                </c:pt>
                <c:pt idx="13">
                  <c:v>75</c:v>
                </c:pt>
                <c:pt idx="14">
                  <c:v>65</c:v>
                </c:pt>
                <c:pt idx="15">
                  <c:v>95</c:v>
                </c:pt>
                <c:pt idx="16">
                  <c:v>65</c:v>
                </c:pt>
                <c:pt idx="17">
                  <c:v>95</c:v>
                </c:pt>
                <c:pt idx="18">
                  <c:v>40</c:v>
                </c:pt>
                <c:pt idx="19">
                  <c:v>75</c:v>
                </c:pt>
                <c:pt idx="20">
                  <c:v>95</c:v>
                </c:pt>
                <c:pt idx="21">
                  <c:v>45</c:v>
                </c:pt>
                <c:pt idx="22">
                  <c:v>100</c:v>
                </c:pt>
                <c:pt idx="2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A9-4E2F-A083-A4BEF8811F70}"/>
            </c:ext>
          </c:extLst>
        </c:ser>
        <c:ser>
          <c:idx val="3"/>
          <c:order val="3"/>
          <c:tx>
            <c:strRef>
              <c:f>'pretest-posttest jenposttesty'!$F$1</c:f>
              <c:strCache>
                <c:ptCount val="1"/>
                <c:pt idx="0">
                  <c:v>F2F autumn 2015 POS-TTEST (n=15)</c:v>
                </c:pt>
              </c:strCache>
            </c:strRef>
          </c:tx>
          <c:spPr>
            <a:ln w="28575" cap="rnd">
              <a:solidFill>
                <a:srgbClr val="00287D"/>
              </a:solidFill>
              <a:round/>
            </a:ln>
            <a:effectLst/>
          </c:spPr>
          <c:marker>
            <c:symbol val="none"/>
          </c:marker>
          <c:cat>
            <c:strRef>
              <c:f>'pretest-posttest jenposttesty'!$B$2:$B$25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Plagiarism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jenposttesty'!$F$2:$F$25</c:f>
              <c:numCache>
                <c:formatCode>0</c:formatCode>
                <c:ptCount val="24"/>
                <c:pt idx="0">
                  <c:v>100</c:v>
                </c:pt>
                <c:pt idx="1">
                  <c:v>66.666666666666657</c:v>
                </c:pt>
                <c:pt idx="2">
                  <c:v>66.666666666666657</c:v>
                </c:pt>
                <c:pt idx="3">
                  <c:v>86.666666666666671</c:v>
                </c:pt>
                <c:pt idx="4">
                  <c:v>86.666666666666671</c:v>
                </c:pt>
                <c:pt idx="5">
                  <c:v>100</c:v>
                </c:pt>
                <c:pt idx="6">
                  <c:v>46.666666666666664</c:v>
                </c:pt>
                <c:pt idx="7">
                  <c:v>93.333333333333329</c:v>
                </c:pt>
                <c:pt idx="8">
                  <c:v>40</c:v>
                </c:pt>
                <c:pt idx="9">
                  <c:v>97.333333333333329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66.666666666666657</c:v>
                </c:pt>
                <c:pt idx="14">
                  <c:v>60</c:v>
                </c:pt>
                <c:pt idx="15">
                  <c:v>86.666666666666671</c:v>
                </c:pt>
                <c:pt idx="16">
                  <c:v>80</c:v>
                </c:pt>
                <c:pt idx="17">
                  <c:v>93.333333333333329</c:v>
                </c:pt>
                <c:pt idx="18">
                  <c:v>60</c:v>
                </c:pt>
                <c:pt idx="19">
                  <c:v>66.666666666666657</c:v>
                </c:pt>
                <c:pt idx="20">
                  <c:v>100</c:v>
                </c:pt>
                <c:pt idx="21">
                  <c:v>60</c:v>
                </c:pt>
                <c:pt idx="22">
                  <c:v>86.666666666666671</c:v>
                </c:pt>
                <c:pt idx="2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A9-4E2F-A083-A4BEF8811F70}"/>
            </c:ext>
          </c:extLst>
        </c:ser>
        <c:ser>
          <c:idx val="5"/>
          <c:order val="5"/>
          <c:tx>
            <c:strRef>
              <c:f>'pretest-posttest jenposttesty'!$H$1</c:f>
              <c:strCache>
                <c:ptCount val="1"/>
                <c:pt idx="0">
                  <c:v>E-learning spring 2015 POST-TEST (n=11)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'pretest-posttest jenposttesty'!$B$2:$B$25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Plagiarism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jenposttesty'!$H$2:$H$25</c:f>
              <c:numCache>
                <c:formatCode>0</c:formatCode>
                <c:ptCount val="24"/>
                <c:pt idx="0">
                  <c:v>100</c:v>
                </c:pt>
                <c:pt idx="1">
                  <c:v>54.54545454545454</c:v>
                </c:pt>
                <c:pt idx="2">
                  <c:v>100</c:v>
                </c:pt>
                <c:pt idx="3">
                  <c:v>100</c:v>
                </c:pt>
                <c:pt idx="4">
                  <c:v>90.909090909090907</c:v>
                </c:pt>
                <c:pt idx="5">
                  <c:v>81.818181818181827</c:v>
                </c:pt>
                <c:pt idx="6">
                  <c:v>63.636363636363633</c:v>
                </c:pt>
                <c:pt idx="7">
                  <c:v>100</c:v>
                </c:pt>
                <c:pt idx="8">
                  <c:v>0</c:v>
                </c:pt>
                <c:pt idx="9">
                  <c:v>96.36363636363636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63.636363636363633</c:v>
                </c:pt>
                <c:pt idx="15">
                  <c:v>72.727272727272734</c:v>
                </c:pt>
                <c:pt idx="16">
                  <c:v>72.727272727272734</c:v>
                </c:pt>
                <c:pt idx="17">
                  <c:v>90.909090909090907</c:v>
                </c:pt>
                <c:pt idx="18">
                  <c:v>72.727272727272734</c:v>
                </c:pt>
                <c:pt idx="19">
                  <c:v>63.636363636363633</c:v>
                </c:pt>
                <c:pt idx="20">
                  <c:v>81.818181818181827</c:v>
                </c:pt>
                <c:pt idx="21">
                  <c:v>45.454545454545453</c:v>
                </c:pt>
                <c:pt idx="22">
                  <c:v>90.909090909090907</c:v>
                </c:pt>
                <c:pt idx="23">
                  <c:v>90.909090909090907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A9-4E2F-A083-A4BEF8811F70}"/>
            </c:ext>
          </c:extLst>
        </c:ser>
        <c:ser>
          <c:idx val="7"/>
          <c:order val="7"/>
          <c:tx>
            <c:strRef>
              <c:f>'pretest-posttest jenposttesty'!$J$1</c:f>
              <c:strCache>
                <c:ptCount val="1"/>
                <c:pt idx="0">
                  <c:v>E-learning autumn 2015 POST-TEST (n=17)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'pretest-posttest jenposttesty'!$B$2:$B$25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Plagiarism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jenposttesty'!$J$2:$J$25</c:f>
              <c:numCache>
                <c:formatCode>0</c:formatCode>
                <c:ptCount val="24"/>
                <c:pt idx="0">
                  <c:v>100</c:v>
                </c:pt>
                <c:pt idx="1">
                  <c:v>58.82352941176471</c:v>
                </c:pt>
                <c:pt idx="2">
                  <c:v>82.35294117647058</c:v>
                </c:pt>
                <c:pt idx="3">
                  <c:v>82.35294117647058</c:v>
                </c:pt>
                <c:pt idx="4">
                  <c:v>100</c:v>
                </c:pt>
                <c:pt idx="5">
                  <c:v>82.35294117647058</c:v>
                </c:pt>
                <c:pt idx="6">
                  <c:v>47.058823529411761</c:v>
                </c:pt>
                <c:pt idx="7">
                  <c:v>88.235294117647058</c:v>
                </c:pt>
                <c:pt idx="8">
                  <c:v>23.52941176470588</c:v>
                </c:pt>
                <c:pt idx="9">
                  <c:v>95.294117647058812</c:v>
                </c:pt>
                <c:pt idx="10">
                  <c:v>100</c:v>
                </c:pt>
                <c:pt idx="11">
                  <c:v>100</c:v>
                </c:pt>
                <c:pt idx="12">
                  <c:v>88.235294117647058</c:v>
                </c:pt>
                <c:pt idx="13">
                  <c:v>82.35294117647058</c:v>
                </c:pt>
                <c:pt idx="14">
                  <c:v>47.058823529411761</c:v>
                </c:pt>
                <c:pt idx="15">
                  <c:v>76.470588235294116</c:v>
                </c:pt>
                <c:pt idx="16">
                  <c:v>76.470588235294116</c:v>
                </c:pt>
                <c:pt idx="17">
                  <c:v>94.117647058823522</c:v>
                </c:pt>
                <c:pt idx="18">
                  <c:v>52.941176470588239</c:v>
                </c:pt>
                <c:pt idx="19">
                  <c:v>64.705882352941174</c:v>
                </c:pt>
                <c:pt idx="20">
                  <c:v>100</c:v>
                </c:pt>
                <c:pt idx="21">
                  <c:v>58.82352941176471</c:v>
                </c:pt>
                <c:pt idx="22">
                  <c:v>82.35294117647058</c:v>
                </c:pt>
                <c:pt idx="23">
                  <c:v>88.235294117647058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A9-4E2F-A083-A4BEF8811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945456"/>
        <c:axId val="23294192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'pretest-posttest jenposttesty'!$C$1</c15:sqref>
                        </c15:formulaRef>
                      </c:ext>
                    </c:extLst>
                    <c:strCache>
                      <c:ptCount val="1"/>
                      <c:pt idx="0">
                        <c:v>F2F spring 2015 PRE-TEST (n=20)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'pretest-posttest jenposttesty'!$B$2:$B$25</c15:sqref>
                        </c15:formulaRef>
                      </c:ext>
                    </c:extLst>
                    <c:strCache>
                      <c:ptCount val="24"/>
                      <c:pt idx="0">
                        <c:v>Keywords</c:v>
                      </c:pt>
                      <c:pt idx="1">
                        <c:v>Defining keywords</c:v>
                      </c:pt>
                      <c:pt idx="2">
                        <c:v>Wildcards</c:v>
                      </c:pt>
                      <c:pt idx="3">
                        <c:v>Boolean operators</c:v>
                      </c:pt>
                      <c:pt idx="4">
                        <c:v>Interlibrary loan service</c:v>
                      </c:pt>
                      <c:pt idx="5">
                        <c:v>Portal of EIR</c:v>
                      </c:pt>
                      <c:pt idx="6">
                        <c:v>Database services</c:v>
                      </c:pt>
                      <c:pt idx="7">
                        <c:v>Linking service</c:v>
                      </c:pt>
                      <c:pt idx="8">
                        <c:v>Abstract/annotation</c:v>
                      </c:pt>
                      <c:pt idx="9">
                        <c:v>Structure of a scientific paper</c:v>
                      </c:pt>
                      <c:pt idx="10">
                        <c:v>Publication ethics</c:v>
                      </c:pt>
                      <c:pt idx="11">
                        <c:v>Plagiarism</c:v>
                      </c:pt>
                      <c:pt idx="12">
                        <c:v>Citation ethics</c:v>
                      </c:pt>
                      <c:pt idx="13">
                        <c:v>Citation styles</c:v>
                      </c:pt>
                      <c:pt idx="14">
                        <c:v>Citation styles in biomed. journals</c:v>
                      </c:pt>
                      <c:pt idx="15">
                        <c:v>Citation methods</c:v>
                      </c:pt>
                      <c:pt idx="16">
                        <c:v>Bibliographic references</c:v>
                      </c:pt>
                      <c:pt idx="17">
                        <c:v>Type of cited document</c:v>
                      </c:pt>
                      <c:pt idx="18">
                        <c:v>Identification of document type</c:v>
                      </c:pt>
                      <c:pt idx="19">
                        <c:v>Identification of bibl. references data</c:v>
                      </c:pt>
                      <c:pt idx="20">
                        <c:v>Identification of bibl. references data</c:v>
                      </c:pt>
                      <c:pt idx="21">
                        <c:v>Bibliographic references</c:v>
                      </c:pt>
                      <c:pt idx="22">
                        <c:v>Reference managers</c:v>
                      </c:pt>
                      <c:pt idx="23">
                        <c:v>Scientometry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'pretest-posttest jenposttesty'!$C$2:$C$25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100</c:v>
                      </c:pt>
                      <c:pt idx="1">
                        <c:v>90</c:v>
                      </c:pt>
                      <c:pt idx="2">
                        <c:v>90</c:v>
                      </c:pt>
                      <c:pt idx="3">
                        <c:v>95</c:v>
                      </c:pt>
                      <c:pt idx="4">
                        <c:v>75</c:v>
                      </c:pt>
                      <c:pt idx="5">
                        <c:v>85</c:v>
                      </c:pt>
                      <c:pt idx="6">
                        <c:v>50</c:v>
                      </c:pt>
                      <c:pt idx="7">
                        <c:v>75</c:v>
                      </c:pt>
                      <c:pt idx="8">
                        <c:v>70</c:v>
                      </c:pt>
                      <c:pt idx="9">
                        <c:v>82.2</c:v>
                      </c:pt>
                      <c:pt idx="10">
                        <c:v>95</c:v>
                      </c:pt>
                      <c:pt idx="11">
                        <c:v>95</c:v>
                      </c:pt>
                      <c:pt idx="12">
                        <c:v>90</c:v>
                      </c:pt>
                      <c:pt idx="13">
                        <c:v>95</c:v>
                      </c:pt>
                      <c:pt idx="14">
                        <c:v>60</c:v>
                      </c:pt>
                      <c:pt idx="15">
                        <c:v>50</c:v>
                      </c:pt>
                      <c:pt idx="16">
                        <c:v>25</c:v>
                      </c:pt>
                      <c:pt idx="17">
                        <c:v>90</c:v>
                      </c:pt>
                      <c:pt idx="18">
                        <c:v>90</c:v>
                      </c:pt>
                      <c:pt idx="19">
                        <c:v>60</c:v>
                      </c:pt>
                      <c:pt idx="20">
                        <c:v>75</c:v>
                      </c:pt>
                      <c:pt idx="21">
                        <c:v>30</c:v>
                      </c:pt>
                      <c:pt idx="22">
                        <c:v>90</c:v>
                      </c:pt>
                      <c:pt idx="23">
                        <c:v>60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B9A9-4E2F-A083-A4BEF8811F7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jenposttesty'!$E$1</c15:sqref>
                        </c15:formulaRef>
                      </c:ext>
                    </c:extLst>
                    <c:strCache>
                      <c:ptCount val="1"/>
                      <c:pt idx="0">
                        <c:v>F2F autumn 2015 PRE-TEST (n=15)</c:v>
                      </c:pt>
                    </c:strCache>
                  </c:strRef>
                </c:tx>
                <c:spPr>
                  <a:ln w="28575" cap="rnd">
                    <a:solidFill>
                      <a:srgbClr val="00287D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jenposttesty'!$B$2:$B$25</c15:sqref>
                        </c15:formulaRef>
                      </c:ext>
                    </c:extLst>
                    <c:strCache>
                      <c:ptCount val="24"/>
                      <c:pt idx="0">
                        <c:v>Keywords</c:v>
                      </c:pt>
                      <c:pt idx="1">
                        <c:v>Defining keywords</c:v>
                      </c:pt>
                      <c:pt idx="2">
                        <c:v>Wildcards</c:v>
                      </c:pt>
                      <c:pt idx="3">
                        <c:v>Boolean operators</c:v>
                      </c:pt>
                      <c:pt idx="4">
                        <c:v>Interlibrary loan service</c:v>
                      </c:pt>
                      <c:pt idx="5">
                        <c:v>Portal of EIR</c:v>
                      </c:pt>
                      <c:pt idx="6">
                        <c:v>Database services</c:v>
                      </c:pt>
                      <c:pt idx="7">
                        <c:v>Linking service</c:v>
                      </c:pt>
                      <c:pt idx="8">
                        <c:v>Abstract/annotation</c:v>
                      </c:pt>
                      <c:pt idx="9">
                        <c:v>Structure of a scientific paper</c:v>
                      </c:pt>
                      <c:pt idx="10">
                        <c:v>Publication ethics</c:v>
                      </c:pt>
                      <c:pt idx="11">
                        <c:v>Plagiarism</c:v>
                      </c:pt>
                      <c:pt idx="12">
                        <c:v>Citation ethics</c:v>
                      </c:pt>
                      <c:pt idx="13">
                        <c:v>Citation styles</c:v>
                      </c:pt>
                      <c:pt idx="14">
                        <c:v>Citation styles in biomed. journals</c:v>
                      </c:pt>
                      <c:pt idx="15">
                        <c:v>Citation methods</c:v>
                      </c:pt>
                      <c:pt idx="16">
                        <c:v>Bibliographic references</c:v>
                      </c:pt>
                      <c:pt idx="17">
                        <c:v>Type of cited document</c:v>
                      </c:pt>
                      <c:pt idx="18">
                        <c:v>Identification of document type</c:v>
                      </c:pt>
                      <c:pt idx="19">
                        <c:v>Identification of bibl. references data</c:v>
                      </c:pt>
                      <c:pt idx="20">
                        <c:v>Identification of bibl. references data</c:v>
                      </c:pt>
                      <c:pt idx="21">
                        <c:v>Bibliographic references</c:v>
                      </c:pt>
                      <c:pt idx="22">
                        <c:v>Reference managers</c:v>
                      </c:pt>
                      <c:pt idx="23">
                        <c:v>Scientometry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jenposttesty'!$E$2:$E$25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100</c:v>
                      </c:pt>
                      <c:pt idx="1">
                        <c:v>73.333333333333329</c:v>
                      </c:pt>
                      <c:pt idx="2">
                        <c:v>60</c:v>
                      </c:pt>
                      <c:pt idx="3">
                        <c:v>93.333333333333329</c:v>
                      </c:pt>
                      <c:pt idx="4">
                        <c:v>26.666666666666668</c:v>
                      </c:pt>
                      <c:pt idx="5">
                        <c:v>73.333333333333329</c:v>
                      </c:pt>
                      <c:pt idx="6">
                        <c:v>20</c:v>
                      </c:pt>
                      <c:pt idx="7">
                        <c:v>73.333333333333329</c:v>
                      </c:pt>
                      <c:pt idx="8">
                        <c:v>66.666666666666657</c:v>
                      </c:pt>
                      <c:pt idx="9">
                        <c:v>52.93333333333333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73.333333333333329</c:v>
                      </c:pt>
                      <c:pt idx="13">
                        <c:v>73.333333333333329</c:v>
                      </c:pt>
                      <c:pt idx="14">
                        <c:v>6.666666666666667</c:v>
                      </c:pt>
                      <c:pt idx="15">
                        <c:v>20</c:v>
                      </c:pt>
                      <c:pt idx="16">
                        <c:v>6.666666666666667</c:v>
                      </c:pt>
                      <c:pt idx="17">
                        <c:v>66.666666666666657</c:v>
                      </c:pt>
                      <c:pt idx="18">
                        <c:v>86.666666666666671</c:v>
                      </c:pt>
                      <c:pt idx="19">
                        <c:v>26.666666666666668</c:v>
                      </c:pt>
                      <c:pt idx="20">
                        <c:v>53.333333333333336</c:v>
                      </c:pt>
                      <c:pt idx="21">
                        <c:v>20</c:v>
                      </c:pt>
                      <c:pt idx="22">
                        <c:v>46.666666666666664</c:v>
                      </c:pt>
                      <c:pt idx="23">
                        <c:v>46.666666666666664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9A9-4E2F-A083-A4BEF8811F7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jenposttesty'!$G$1</c15:sqref>
                        </c15:formulaRef>
                      </c:ext>
                    </c:extLst>
                    <c:strCache>
                      <c:ptCount val="1"/>
                      <c:pt idx="0">
                        <c:v>E-learning spring 2015 PRE-TEST (n=11)</c:v>
                      </c:pt>
                    </c:strCache>
                  </c:strRef>
                </c:tx>
                <c:spPr>
                  <a:ln w="2857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jenposttesty'!$B$2:$B$25</c15:sqref>
                        </c15:formulaRef>
                      </c:ext>
                    </c:extLst>
                    <c:strCache>
                      <c:ptCount val="24"/>
                      <c:pt idx="0">
                        <c:v>Keywords</c:v>
                      </c:pt>
                      <c:pt idx="1">
                        <c:v>Defining keywords</c:v>
                      </c:pt>
                      <c:pt idx="2">
                        <c:v>Wildcards</c:v>
                      </c:pt>
                      <c:pt idx="3">
                        <c:v>Boolean operators</c:v>
                      </c:pt>
                      <c:pt idx="4">
                        <c:v>Interlibrary loan service</c:v>
                      </c:pt>
                      <c:pt idx="5">
                        <c:v>Portal of EIR</c:v>
                      </c:pt>
                      <c:pt idx="6">
                        <c:v>Database services</c:v>
                      </c:pt>
                      <c:pt idx="7">
                        <c:v>Linking service</c:v>
                      </c:pt>
                      <c:pt idx="8">
                        <c:v>Abstract/annotation</c:v>
                      </c:pt>
                      <c:pt idx="9">
                        <c:v>Structure of a scientific paper</c:v>
                      </c:pt>
                      <c:pt idx="10">
                        <c:v>Publication ethics</c:v>
                      </c:pt>
                      <c:pt idx="11">
                        <c:v>Plagiarism</c:v>
                      </c:pt>
                      <c:pt idx="12">
                        <c:v>Citation ethics</c:v>
                      </c:pt>
                      <c:pt idx="13">
                        <c:v>Citation styles</c:v>
                      </c:pt>
                      <c:pt idx="14">
                        <c:v>Citation styles in biomed. journals</c:v>
                      </c:pt>
                      <c:pt idx="15">
                        <c:v>Citation methods</c:v>
                      </c:pt>
                      <c:pt idx="16">
                        <c:v>Bibliographic references</c:v>
                      </c:pt>
                      <c:pt idx="17">
                        <c:v>Type of cited document</c:v>
                      </c:pt>
                      <c:pt idx="18">
                        <c:v>Identification of document type</c:v>
                      </c:pt>
                      <c:pt idx="19">
                        <c:v>Identification of bibl. references data</c:v>
                      </c:pt>
                      <c:pt idx="20">
                        <c:v>Identification of bibl. references data</c:v>
                      </c:pt>
                      <c:pt idx="21">
                        <c:v>Bibliographic references</c:v>
                      </c:pt>
                      <c:pt idx="22">
                        <c:v>Reference managers</c:v>
                      </c:pt>
                      <c:pt idx="23">
                        <c:v>Scientometry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jenposttesty'!$G$2:$G$25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100</c:v>
                      </c:pt>
                      <c:pt idx="1">
                        <c:v>72.727272727272734</c:v>
                      </c:pt>
                      <c:pt idx="2">
                        <c:v>54.54545454545454</c:v>
                      </c:pt>
                      <c:pt idx="3">
                        <c:v>100</c:v>
                      </c:pt>
                      <c:pt idx="4">
                        <c:v>63.636363636363633</c:v>
                      </c:pt>
                      <c:pt idx="5">
                        <c:v>54.54545454545454</c:v>
                      </c:pt>
                      <c:pt idx="6">
                        <c:v>27.27272727272727</c:v>
                      </c:pt>
                      <c:pt idx="7">
                        <c:v>81.818181818181827</c:v>
                      </c:pt>
                      <c:pt idx="8">
                        <c:v>90.909090909090907</c:v>
                      </c:pt>
                      <c:pt idx="9">
                        <c:v>78.454545454545467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63.636363636363633</c:v>
                      </c:pt>
                      <c:pt idx="13">
                        <c:v>100</c:v>
                      </c:pt>
                      <c:pt idx="14">
                        <c:v>36.363636363636367</c:v>
                      </c:pt>
                      <c:pt idx="15">
                        <c:v>45.454545454545453</c:v>
                      </c:pt>
                      <c:pt idx="16">
                        <c:v>27.27272727272727</c:v>
                      </c:pt>
                      <c:pt idx="17">
                        <c:v>81.818181818181827</c:v>
                      </c:pt>
                      <c:pt idx="18">
                        <c:v>72.727272727272734</c:v>
                      </c:pt>
                      <c:pt idx="19">
                        <c:v>90.909090909090907</c:v>
                      </c:pt>
                      <c:pt idx="20">
                        <c:v>72.727272727272734</c:v>
                      </c:pt>
                      <c:pt idx="21">
                        <c:v>36.363636363636367</c:v>
                      </c:pt>
                      <c:pt idx="22">
                        <c:v>63.636363636363633</c:v>
                      </c:pt>
                      <c:pt idx="23">
                        <c:v>45.454545454545453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9A9-4E2F-A083-A4BEF8811F70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jenposttesty'!$I$1</c15:sqref>
                        </c15:formulaRef>
                      </c:ext>
                    </c:extLst>
                    <c:strCache>
                      <c:ptCount val="1"/>
                      <c:pt idx="0">
                        <c:v>E-learning autumn 2015 PRE-TEST (n=17)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jenposttesty'!$B$2:$B$25</c15:sqref>
                        </c15:formulaRef>
                      </c:ext>
                    </c:extLst>
                    <c:strCache>
                      <c:ptCount val="24"/>
                      <c:pt idx="0">
                        <c:v>Keywords</c:v>
                      </c:pt>
                      <c:pt idx="1">
                        <c:v>Defining keywords</c:v>
                      </c:pt>
                      <c:pt idx="2">
                        <c:v>Wildcards</c:v>
                      </c:pt>
                      <c:pt idx="3">
                        <c:v>Boolean operators</c:v>
                      </c:pt>
                      <c:pt idx="4">
                        <c:v>Interlibrary loan service</c:v>
                      </c:pt>
                      <c:pt idx="5">
                        <c:v>Portal of EIR</c:v>
                      </c:pt>
                      <c:pt idx="6">
                        <c:v>Database services</c:v>
                      </c:pt>
                      <c:pt idx="7">
                        <c:v>Linking service</c:v>
                      </c:pt>
                      <c:pt idx="8">
                        <c:v>Abstract/annotation</c:v>
                      </c:pt>
                      <c:pt idx="9">
                        <c:v>Structure of a scientific paper</c:v>
                      </c:pt>
                      <c:pt idx="10">
                        <c:v>Publication ethics</c:v>
                      </c:pt>
                      <c:pt idx="11">
                        <c:v>Plagiarism</c:v>
                      </c:pt>
                      <c:pt idx="12">
                        <c:v>Citation ethics</c:v>
                      </c:pt>
                      <c:pt idx="13">
                        <c:v>Citation styles</c:v>
                      </c:pt>
                      <c:pt idx="14">
                        <c:v>Citation styles in biomed. journals</c:v>
                      </c:pt>
                      <c:pt idx="15">
                        <c:v>Citation methods</c:v>
                      </c:pt>
                      <c:pt idx="16">
                        <c:v>Bibliographic references</c:v>
                      </c:pt>
                      <c:pt idx="17">
                        <c:v>Type of cited document</c:v>
                      </c:pt>
                      <c:pt idx="18">
                        <c:v>Identification of document type</c:v>
                      </c:pt>
                      <c:pt idx="19">
                        <c:v>Identification of bibl. references data</c:v>
                      </c:pt>
                      <c:pt idx="20">
                        <c:v>Identification of bibl. references data</c:v>
                      </c:pt>
                      <c:pt idx="21">
                        <c:v>Bibliographic references</c:v>
                      </c:pt>
                      <c:pt idx="22">
                        <c:v>Reference managers</c:v>
                      </c:pt>
                      <c:pt idx="23">
                        <c:v>Scientometry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'pretest-posttest jenposttesty'!$I$2:$I$25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94.117647058823522</c:v>
                      </c:pt>
                      <c:pt idx="1">
                        <c:v>94.117647058823522</c:v>
                      </c:pt>
                      <c:pt idx="2">
                        <c:v>70.588235294117652</c:v>
                      </c:pt>
                      <c:pt idx="3">
                        <c:v>100</c:v>
                      </c:pt>
                      <c:pt idx="4">
                        <c:v>58.82352941176471</c:v>
                      </c:pt>
                      <c:pt idx="5">
                        <c:v>64.705882352941174</c:v>
                      </c:pt>
                      <c:pt idx="6">
                        <c:v>23.52941176470588</c:v>
                      </c:pt>
                      <c:pt idx="7">
                        <c:v>82.35294117647058</c:v>
                      </c:pt>
                      <c:pt idx="8">
                        <c:v>82.35294117647058</c:v>
                      </c:pt>
                      <c:pt idx="9">
                        <c:v>80.058823529411754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94.117647058823522</c:v>
                      </c:pt>
                      <c:pt idx="13">
                        <c:v>88.235294117647058</c:v>
                      </c:pt>
                      <c:pt idx="14">
                        <c:v>17.647058823529413</c:v>
                      </c:pt>
                      <c:pt idx="15">
                        <c:v>58.82352941176471</c:v>
                      </c:pt>
                      <c:pt idx="16">
                        <c:v>17.647058823529413</c:v>
                      </c:pt>
                      <c:pt idx="17">
                        <c:v>64.705882352941174</c:v>
                      </c:pt>
                      <c:pt idx="18">
                        <c:v>82.35294117647058</c:v>
                      </c:pt>
                      <c:pt idx="19">
                        <c:v>52.941176470588239</c:v>
                      </c:pt>
                      <c:pt idx="20">
                        <c:v>52.941176470588239</c:v>
                      </c:pt>
                      <c:pt idx="21">
                        <c:v>29.411764705882355</c:v>
                      </c:pt>
                      <c:pt idx="22">
                        <c:v>64.705882352941174</c:v>
                      </c:pt>
                      <c:pt idx="23">
                        <c:v>64.705882352941174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9A9-4E2F-A083-A4BEF8811F70}"/>
                  </c:ext>
                </c:extLst>
              </c15:ser>
            </c15:filteredLineSeries>
          </c:ext>
        </c:extLst>
      </c:lineChart>
      <c:catAx>
        <c:axId val="23294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2941928"/>
        <c:crosses val="autoZero"/>
        <c:auto val="1"/>
        <c:lblAlgn val="ctr"/>
        <c:lblOffset val="100"/>
        <c:noMultiLvlLbl val="0"/>
      </c:catAx>
      <c:valAx>
        <c:axId val="2329419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29454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87D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percentage of PhD students from F2F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classroms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responding correctly in pre-tests and post-tests (n=35)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'pretest-posttest jen F2F'!$C$29</c:f>
              <c:strCache>
                <c:ptCount val="1"/>
                <c:pt idx="0">
                  <c:v>Pre-test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'pretest-posttest jen F2F'!$B$30:$B$53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Plagiarism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 F2F'!$C$30:$C$53</c:f>
              <c:numCache>
                <c:formatCode>0</c:formatCode>
                <c:ptCount val="24"/>
                <c:pt idx="0">
                  <c:v>100</c:v>
                </c:pt>
                <c:pt idx="1">
                  <c:v>81.666666666666657</c:v>
                </c:pt>
                <c:pt idx="2">
                  <c:v>75</c:v>
                </c:pt>
                <c:pt idx="3">
                  <c:v>94.166666666666657</c:v>
                </c:pt>
                <c:pt idx="4">
                  <c:v>50.833333333333336</c:v>
                </c:pt>
                <c:pt idx="5">
                  <c:v>79.166666666666657</c:v>
                </c:pt>
                <c:pt idx="6">
                  <c:v>35</c:v>
                </c:pt>
                <c:pt idx="7">
                  <c:v>74.166666666666657</c:v>
                </c:pt>
                <c:pt idx="8">
                  <c:v>68.333333333333329</c:v>
                </c:pt>
                <c:pt idx="9">
                  <c:v>67.566666666666663</c:v>
                </c:pt>
                <c:pt idx="10">
                  <c:v>97.5</c:v>
                </c:pt>
                <c:pt idx="11">
                  <c:v>97.5</c:v>
                </c:pt>
                <c:pt idx="12">
                  <c:v>81.666666666666657</c:v>
                </c:pt>
                <c:pt idx="13">
                  <c:v>84.166666666666657</c:v>
                </c:pt>
                <c:pt idx="14">
                  <c:v>33.333333333333336</c:v>
                </c:pt>
                <c:pt idx="15">
                  <c:v>35</c:v>
                </c:pt>
                <c:pt idx="16">
                  <c:v>15.833333333333334</c:v>
                </c:pt>
                <c:pt idx="17">
                  <c:v>78.333333333333329</c:v>
                </c:pt>
                <c:pt idx="18">
                  <c:v>88.333333333333343</c:v>
                </c:pt>
                <c:pt idx="19">
                  <c:v>43.333333333333336</c:v>
                </c:pt>
                <c:pt idx="20">
                  <c:v>64.166666666666671</c:v>
                </c:pt>
                <c:pt idx="21">
                  <c:v>25</c:v>
                </c:pt>
                <c:pt idx="22">
                  <c:v>68.333333333333329</c:v>
                </c:pt>
                <c:pt idx="23">
                  <c:v>53.333333333333329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75-486F-A460-69829FD1871B}"/>
            </c:ext>
          </c:extLst>
        </c:ser>
        <c:ser>
          <c:idx val="1"/>
          <c:order val="1"/>
          <c:tx>
            <c:strRef>
              <c:f>'pretest-posttest jen F2F'!$D$29</c:f>
              <c:strCache>
                <c:ptCount val="1"/>
                <c:pt idx="0">
                  <c:v>Post-test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275-486F-A460-69829FD1871B}"/>
              </c:ext>
            </c:extLst>
          </c:dPt>
          <c:cat>
            <c:strRef>
              <c:f>'pretest-posttest jen F2F'!$B$30:$B$53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Plagiarism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 F2F'!$D$30:$D$53</c:f>
              <c:numCache>
                <c:formatCode>0</c:formatCode>
                <c:ptCount val="24"/>
                <c:pt idx="0">
                  <c:v>100</c:v>
                </c:pt>
                <c:pt idx="1">
                  <c:v>65.833333333333329</c:v>
                </c:pt>
                <c:pt idx="2">
                  <c:v>78.333333333333329</c:v>
                </c:pt>
                <c:pt idx="3">
                  <c:v>90.833333333333343</c:v>
                </c:pt>
                <c:pt idx="4">
                  <c:v>93.333333333333343</c:v>
                </c:pt>
                <c:pt idx="5">
                  <c:v>97.5</c:v>
                </c:pt>
                <c:pt idx="6">
                  <c:v>60.833333333333329</c:v>
                </c:pt>
                <c:pt idx="7">
                  <c:v>94.166666666666657</c:v>
                </c:pt>
                <c:pt idx="8">
                  <c:v>27.5</c:v>
                </c:pt>
                <c:pt idx="9">
                  <c:v>98.666666666666657</c:v>
                </c:pt>
                <c:pt idx="10">
                  <c:v>100</c:v>
                </c:pt>
                <c:pt idx="11">
                  <c:v>97.5</c:v>
                </c:pt>
                <c:pt idx="12">
                  <c:v>95</c:v>
                </c:pt>
                <c:pt idx="13">
                  <c:v>70.833333333333329</c:v>
                </c:pt>
                <c:pt idx="14">
                  <c:v>62.5</c:v>
                </c:pt>
                <c:pt idx="15">
                  <c:v>90.833333333333343</c:v>
                </c:pt>
                <c:pt idx="16">
                  <c:v>72.5</c:v>
                </c:pt>
                <c:pt idx="17">
                  <c:v>94.166666666666657</c:v>
                </c:pt>
                <c:pt idx="18">
                  <c:v>50</c:v>
                </c:pt>
                <c:pt idx="19">
                  <c:v>70.833333333333329</c:v>
                </c:pt>
                <c:pt idx="20">
                  <c:v>97.5</c:v>
                </c:pt>
                <c:pt idx="21">
                  <c:v>52.5</c:v>
                </c:pt>
                <c:pt idx="22">
                  <c:v>93.333333333333343</c:v>
                </c:pt>
                <c:pt idx="2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75-486F-A460-69829FD18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097056"/>
        <c:axId val="236099016"/>
      </c:lineChart>
      <c:catAx>
        <c:axId val="236097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099016"/>
        <c:crosses val="autoZero"/>
        <c:auto val="1"/>
        <c:lblAlgn val="ctr"/>
        <c:lblOffset val="100"/>
        <c:noMultiLvlLbl val="0"/>
      </c:catAx>
      <c:valAx>
        <c:axId val="23609901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0970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87D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0" i="0" baseline="0" dirty="0">
                <a:effectLst/>
              </a:rPr>
              <a:t>Average percentage of PhD students from </a:t>
            </a:r>
            <a:r>
              <a:rPr lang="cs-CZ" sz="1400" b="0" i="0" baseline="0" dirty="0">
                <a:effectLst/>
              </a:rPr>
              <a:t>e-</a:t>
            </a:r>
            <a:r>
              <a:rPr lang="cs-CZ" sz="1400" b="0" i="0" baseline="0" dirty="0" err="1">
                <a:effectLst/>
              </a:rPr>
              <a:t>learning</a:t>
            </a:r>
            <a:r>
              <a:rPr lang="cs-CZ" sz="1400" b="0" i="0" baseline="0" dirty="0">
                <a:effectLst/>
              </a:rPr>
              <a:t> </a:t>
            </a:r>
            <a:r>
              <a:rPr lang="en-US" sz="1400" b="0" i="0" baseline="0" dirty="0">
                <a:effectLst/>
              </a:rPr>
              <a:t>responding correctly in pre-tests and post-tests (n=</a:t>
            </a:r>
            <a:r>
              <a:rPr lang="cs-CZ" sz="1400" b="0" i="0" baseline="0" dirty="0">
                <a:effectLst/>
              </a:rPr>
              <a:t>28</a:t>
            </a:r>
            <a:r>
              <a:rPr lang="en-US" sz="1400" b="0" i="0" baseline="0" dirty="0">
                <a:effectLst/>
              </a:rPr>
              <a:t>)</a:t>
            </a:r>
            <a:endParaRPr lang="cs-CZ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'pretest-posttest jen E'!$E$29</c:f>
              <c:strCache>
                <c:ptCount val="1"/>
                <c:pt idx="0">
                  <c:v>Pre-tests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'pretest-posttest jen E'!$B$30:$B$53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Plagiarism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 E'!$E$30:$E$53</c:f>
              <c:numCache>
                <c:formatCode>0</c:formatCode>
                <c:ptCount val="24"/>
                <c:pt idx="0">
                  <c:v>97.058823529411768</c:v>
                </c:pt>
                <c:pt idx="1">
                  <c:v>83.422459893048128</c:v>
                </c:pt>
                <c:pt idx="2">
                  <c:v>62.566844919786092</c:v>
                </c:pt>
                <c:pt idx="3">
                  <c:v>100</c:v>
                </c:pt>
                <c:pt idx="4">
                  <c:v>61.229946524064175</c:v>
                </c:pt>
                <c:pt idx="5">
                  <c:v>59.62566844919786</c:v>
                </c:pt>
                <c:pt idx="6">
                  <c:v>25.401069518716575</c:v>
                </c:pt>
                <c:pt idx="7">
                  <c:v>82.085561497326211</c:v>
                </c:pt>
                <c:pt idx="8">
                  <c:v>86.631016042780743</c:v>
                </c:pt>
                <c:pt idx="9">
                  <c:v>79.256684491978604</c:v>
                </c:pt>
                <c:pt idx="10">
                  <c:v>100</c:v>
                </c:pt>
                <c:pt idx="11">
                  <c:v>100</c:v>
                </c:pt>
                <c:pt idx="12">
                  <c:v>78.877005347593581</c:v>
                </c:pt>
                <c:pt idx="13">
                  <c:v>94.117647058823536</c:v>
                </c:pt>
                <c:pt idx="14">
                  <c:v>27.00534759358289</c:v>
                </c:pt>
                <c:pt idx="15">
                  <c:v>52.139037433155082</c:v>
                </c:pt>
                <c:pt idx="16">
                  <c:v>22.459893048128343</c:v>
                </c:pt>
                <c:pt idx="17">
                  <c:v>73.262032085561501</c:v>
                </c:pt>
                <c:pt idx="18">
                  <c:v>77.54010695187165</c:v>
                </c:pt>
                <c:pt idx="19">
                  <c:v>71.925133689839569</c:v>
                </c:pt>
                <c:pt idx="20">
                  <c:v>62.83422459893049</c:v>
                </c:pt>
                <c:pt idx="21">
                  <c:v>32.887700534759361</c:v>
                </c:pt>
                <c:pt idx="22">
                  <c:v>64.171122994652407</c:v>
                </c:pt>
                <c:pt idx="23">
                  <c:v>55.080213903743314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49-499A-B594-8475BED6593A}"/>
            </c:ext>
          </c:extLst>
        </c:ser>
        <c:ser>
          <c:idx val="1"/>
          <c:order val="1"/>
          <c:tx>
            <c:strRef>
              <c:f>'pretest-posttest jen E'!$F$29</c:f>
              <c:strCache>
                <c:ptCount val="1"/>
                <c:pt idx="0">
                  <c:v>Post-tests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'pretest-posttest jen E'!$B$30:$B$53</c:f>
              <c:strCache>
                <c:ptCount val="24"/>
                <c:pt idx="0">
                  <c:v>Keywords</c:v>
                </c:pt>
                <c:pt idx="1">
                  <c:v>Defining keywords</c:v>
                </c:pt>
                <c:pt idx="2">
                  <c:v>Wildcards</c:v>
                </c:pt>
                <c:pt idx="3">
                  <c:v>Boolean operators</c:v>
                </c:pt>
                <c:pt idx="4">
                  <c:v>Interlibrary loan service</c:v>
                </c:pt>
                <c:pt idx="5">
                  <c:v>Portal of EIR</c:v>
                </c:pt>
                <c:pt idx="6">
                  <c:v>Database services</c:v>
                </c:pt>
                <c:pt idx="7">
                  <c:v>Linking service</c:v>
                </c:pt>
                <c:pt idx="8">
                  <c:v>Abstract/annotation</c:v>
                </c:pt>
                <c:pt idx="9">
                  <c:v>Structure of a scientific paper</c:v>
                </c:pt>
                <c:pt idx="10">
                  <c:v>Publication ethics</c:v>
                </c:pt>
                <c:pt idx="11">
                  <c:v>Plagiarism</c:v>
                </c:pt>
                <c:pt idx="12">
                  <c:v>Citation ethics</c:v>
                </c:pt>
                <c:pt idx="13">
                  <c:v>Citation styles</c:v>
                </c:pt>
                <c:pt idx="14">
                  <c:v>Citation styles in biomed. journals</c:v>
                </c:pt>
                <c:pt idx="15">
                  <c:v>Citation methods</c:v>
                </c:pt>
                <c:pt idx="16">
                  <c:v>Bibliographic references</c:v>
                </c:pt>
                <c:pt idx="17">
                  <c:v>Type of cited document</c:v>
                </c:pt>
                <c:pt idx="18">
                  <c:v>Identification of document type</c:v>
                </c:pt>
                <c:pt idx="19">
                  <c:v>Identification of bibl. references data</c:v>
                </c:pt>
                <c:pt idx="20">
                  <c:v>Identification of bibl. references data</c:v>
                </c:pt>
                <c:pt idx="21">
                  <c:v>Bibliographic references</c:v>
                </c:pt>
                <c:pt idx="22">
                  <c:v>Reference managers</c:v>
                </c:pt>
                <c:pt idx="23">
                  <c:v>Scientometry</c:v>
                </c:pt>
              </c:strCache>
            </c:strRef>
          </c:cat>
          <c:val>
            <c:numRef>
              <c:f>'pretest-posttest jen E'!$F$30:$F$53</c:f>
              <c:numCache>
                <c:formatCode>0</c:formatCode>
                <c:ptCount val="24"/>
                <c:pt idx="0">
                  <c:v>100</c:v>
                </c:pt>
                <c:pt idx="1">
                  <c:v>56.684491978609628</c:v>
                </c:pt>
                <c:pt idx="2">
                  <c:v>91.17647058823529</c:v>
                </c:pt>
                <c:pt idx="3">
                  <c:v>91.17647058823529</c:v>
                </c:pt>
                <c:pt idx="4">
                  <c:v>95.454545454545453</c:v>
                </c:pt>
                <c:pt idx="5">
                  <c:v>82.085561497326211</c:v>
                </c:pt>
                <c:pt idx="6">
                  <c:v>55.347593582887697</c:v>
                </c:pt>
                <c:pt idx="7">
                  <c:v>94.117647058823536</c:v>
                </c:pt>
                <c:pt idx="8">
                  <c:v>11.76470588235294</c:v>
                </c:pt>
                <c:pt idx="9">
                  <c:v>95.828877005347579</c:v>
                </c:pt>
                <c:pt idx="10">
                  <c:v>100</c:v>
                </c:pt>
                <c:pt idx="11">
                  <c:v>100</c:v>
                </c:pt>
                <c:pt idx="12">
                  <c:v>94.117647058823536</c:v>
                </c:pt>
                <c:pt idx="13">
                  <c:v>91.17647058823529</c:v>
                </c:pt>
                <c:pt idx="14">
                  <c:v>55.347593582887697</c:v>
                </c:pt>
                <c:pt idx="15">
                  <c:v>74.598930481283418</c:v>
                </c:pt>
                <c:pt idx="16">
                  <c:v>74.598930481283418</c:v>
                </c:pt>
                <c:pt idx="17">
                  <c:v>92.513368983957207</c:v>
                </c:pt>
                <c:pt idx="18">
                  <c:v>62.83422459893049</c:v>
                </c:pt>
                <c:pt idx="19">
                  <c:v>64.171122994652407</c:v>
                </c:pt>
                <c:pt idx="20">
                  <c:v>90.909090909090907</c:v>
                </c:pt>
                <c:pt idx="21">
                  <c:v>52.139037433155082</c:v>
                </c:pt>
                <c:pt idx="22">
                  <c:v>86.631016042780743</c:v>
                </c:pt>
                <c:pt idx="23">
                  <c:v>89.572192513368975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49-499A-B594-8475BED65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942320"/>
        <c:axId val="236508832"/>
      </c:lineChart>
      <c:catAx>
        <c:axId val="23294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08832"/>
        <c:crosses val="autoZero"/>
        <c:auto val="1"/>
        <c:lblAlgn val="ctr"/>
        <c:lblOffset val="100"/>
        <c:noMultiLvlLbl val="0"/>
      </c:catAx>
      <c:valAx>
        <c:axId val="23650883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29423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87D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percentage of PhD students from F2F classrooms satisfied with lecturer's teaching in spring and autumn 2015 (n=22)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'spokojenost F2F'!$R$2</c:f>
              <c:strCache>
                <c:ptCount val="1"/>
                <c:pt idx="0">
                  <c:v>completely satisfied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'spokojenost F2F'!$Q$3:$Q$4</c:f>
              <c:strCache>
                <c:ptCount val="2"/>
                <c:pt idx="0">
                  <c:v>Lesson 1</c:v>
                </c:pt>
                <c:pt idx="1">
                  <c:v>Lesson 2</c:v>
                </c:pt>
              </c:strCache>
            </c:strRef>
          </c:cat>
          <c:val>
            <c:numRef>
              <c:f>'spokojenost F2F'!$R$3:$R$4</c:f>
              <c:numCache>
                <c:formatCode>0.0</c:formatCode>
                <c:ptCount val="2"/>
                <c:pt idx="0">
                  <c:v>61.818181818181813</c:v>
                </c:pt>
                <c:pt idx="1">
                  <c:v>58.74125874125874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4-4DE8-84AA-75947369CBB4}"/>
            </c:ext>
          </c:extLst>
        </c:ser>
        <c:ser>
          <c:idx val="1"/>
          <c:order val="1"/>
          <c:tx>
            <c:strRef>
              <c:f>'spokojenost F2F'!$S$2</c:f>
              <c:strCache>
                <c:ptCount val="1"/>
                <c:pt idx="0">
                  <c:v>fairly satisfied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'spokojenost F2F'!$Q$3:$Q$4</c:f>
              <c:strCache>
                <c:ptCount val="2"/>
                <c:pt idx="0">
                  <c:v>Lesson 1</c:v>
                </c:pt>
                <c:pt idx="1">
                  <c:v>Lesson 2</c:v>
                </c:pt>
              </c:strCache>
            </c:strRef>
          </c:cat>
          <c:val>
            <c:numRef>
              <c:f>'spokojenost F2F'!$S$3:$S$4</c:f>
              <c:numCache>
                <c:formatCode>0.0</c:formatCode>
                <c:ptCount val="2"/>
                <c:pt idx="0">
                  <c:v>33.636363636363633</c:v>
                </c:pt>
                <c:pt idx="1">
                  <c:v>25.874125874125877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14-4DE8-84AA-75947369CBB4}"/>
            </c:ext>
          </c:extLst>
        </c:ser>
        <c:ser>
          <c:idx val="2"/>
          <c:order val="2"/>
          <c:tx>
            <c:strRef>
              <c:f>'spokojenost F2F'!$T$2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'spokojenost F2F'!$Q$3:$Q$4</c:f>
              <c:strCache>
                <c:ptCount val="2"/>
                <c:pt idx="0">
                  <c:v>Lesson 1</c:v>
                </c:pt>
                <c:pt idx="1">
                  <c:v>Lesson 2</c:v>
                </c:pt>
              </c:strCache>
            </c:strRef>
          </c:cat>
          <c:val>
            <c:numRef>
              <c:f>'spokojenost F2F'!$T$3:$T$4</c:f>
              <c:numCache>
                <c:formatCode>0.0</c:formatCode>
                <c:ptCount val="2"/>
                <c:pt idx="0">
                  <c:v>4.5454545454545459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4-4DE8-84AA-75947369CBB4}"/>
            </c:ext>
          </c:extLst>
        </c:ser>
        <c:ser>
          <c:idx val="3"/>
          <c:order val="3"/>
          <c:tx>
            <c:strRef>
              <c:f>'spokojenost F2F'!$U$2</c:f>
              <c:strCache>
                <c:ptCount val="1"/>
                <c:pt idx="0">
                  <c:v>fairly dissatisfied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'spokojenost F2F'!$Q$3:$Q$4</c:f>
              <c:strCache>
                <c:ptCount val="2"/>
                <c:pt idx="0">
                  <c:v>Lesson 1</c:v>
                </c:pt>
                <c:pt idx="1">
                  <c:v>Lesson 2</c:v>
                </c:pt>
              </c:strCache>
            </c:strRef>
          </c:cat>
          <c:val>
            <c:numRef>
              <c:f>'spokojenost F2F'!$U$3:$U$4</c:f>
              <c:numCache>
                <c:formatCode>0.0</c:formatCode>
                <c:ptCount val="2"/>
                <c:pt idx="0">
                  <c:v>0</c:v>
                </c:pt>
                <c:pt idx="1">
                  <c:v>15.384615384615385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14-4DE8-84AA-75947369CBB4}"/>
            </c:ext>
          </c:extLst>
        </c:ser>
        <c:ser>
          <c:idx val="4"/>
          <c:order val="4"/>
          <c:tx>
            <c:strRef>
              <c:f>'spokojenost F2F'!$V$2</c:f>
              <c:strCache>
                <c:ptCount val="1"/>
                <c:pt idx="0">
                  <c:v>completely dissatisfied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'spokojenost F2F'!$Q$3:$Q$4</c:f>
              <c:strCache>
                <c:ptCount val="2"/>
                <c:pt idx="0">
                  <c:v>Lesson 1</c:v>
                </c:pt>
                <c:pt idx="1">
                  <c:v>Lesson 2</c:v>
                </c:pt>
              </c:strCache>
            </c:strRef>
          </c:cat>
          <c:val>
            <c:numRef>
              <c:f>'spokojenost F2F'!$V$3:$V$4</c:f>
              <c:numCache>
                <c:formatCode>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14-4DE8-84AA-75947369C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502952"/>
        <c:axId val="236507264"/>
      </c:barChart>
      <c:catAx>
        <c:axId val="236502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07264"/>
        <c:crosses val="autoZero"/>
        <c:auto val="1"/>
        <c:lblAlgn val="ctr"/>
        <c:lblOffset val="100"/>
        <c:noMultiLvlLbl val="0"/>
      </c:catAx>
      <c:valAx>
        <c:axId val="2365072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029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665188654430817E-2"/>
          <c:y val="0.82351207872660781"/>
          <c:w val="0.98694183469147612"/>
          <c:h val="0.14322389526982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rgbClr val="00287D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percentage of PhD students from F2F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classroms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satisfied with tasks benefits in spring and autumn 2015 (n=22)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'spokojenost F2F'!$R$47</c:f>
              <c:strCache>
                <c:ptCount val="1"/>
                <c:pt idx="0">
                  <c:v>completely satisfied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'spokojenost F2F'!$Q$48:$Q$49</c:f>
              <c:strCache>
                <c:ptCount val="2"/>
                <c:pt idx="0">
                  <c:v>Searching to assigned/own topic</c:v>
                </c:pt>
                <c:pt idx="1">
                  <c:v>Creating bibliographic references (manually or with Zotero)</c:v>
                </c:pt>
              </c:strCache>
            </c:strRef>
          </c:cat>
          <c:val>
            <c:numRef>
              <c:f>'spokojenost F2F'!$R$48:$R$49</c:f>
              <c:numCache>
                <c:formatCode>0.0</c:formatCode>
                <c:ptCount val="2"/>
                <c:pt idx="0">
                  <c:v>59.090909090909086</c:v>
                </c:pt>
                <c:pt idx="1">
                  <c:v>50.757575757575751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5-4E63-8EE3-9B911BFA9338}"/>
            </c:ext>
          </c:extLst>
        </c:ser>
        <c:ser>
          <c:idx val="1"/>
          <c:order val="1"/>
          <c:tx>
            <c:strRef>
              <c:f>'spokojenost F2F'!$S$47</c:f>
              <c:strCache>
                <c:ptCount val="1"/>
                <c:pt idx="0">
                  <c:v>fairly satisfied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'spokojenost F2F'!$Q$48:$Q$49</c:f>
              <c:strCache>
                <c:ptCount val="2"/>
                <c:pt idx="0">
                  <c:v>Searching to assigned/own topic</c:v>
                </c:pt>
                <c:pt idx="1">
                  <c:v>Creating bibliographic references (manually or with Zotero)</c:v>
                </c:pt>
              </c:strCache>
            </c:strRef>
          </c:cat>
          <c:val>
            <c:numRef>
              <c:f>'spokojenost F2F'!$S$48:$S$49</c:f>
              <c:numCache>
                <c:formatCode>0.0</c:formatCode>
                <c:ptCount val="2"/>
                <c:pt idx="0">
                  <c:v>27.272727272727273</c:v>
                </c:pt>
                <c:pt idx="1">
                  <c:v>25.865800865800864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5-4E63-8EE3-9B911BFA9338}"/>
            </c:ext>
          </c:extLst>
        </c:ser>
        <c:ser>
          <c:idx val="2"/>
          <c:order val="2"/>
          <c:tx>
            <c:strRef>
              <c:f>'spokojenost F2F'!$T$47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'spokojenost F2F'!$Q$48:$Q$49</c:f>
              <c:strCache>
                <c:ptCount val="2"/>
                <c:pt idx="0">
                  <c:v>Searching to assigned/own topic</c:v>
                </c:pt>
                <c:pt idx="1">
                  <c:v>Creating bibliographic references (manually or with Zotero)</c:v>
                </c:pt>
              </c:strCache>
            </c:strRef>
          </c:cat>
          <c:val>
            <c:numRef>
              <c:f>'spokojenost F2F'!$T$48:$T$49</c:f>
              <c:numCache>
                <c:formatCode>0.0</c:formatCode>
                <c:ptCount val="2"/>
                <c:pt idx="0">
                  <c:v>9.0909090909090917</c:v>
                </c:pt>
                <c:pt idx="1">
                  <c:v>18.614718614718615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C5-4E63-8EE3-9B911BFA9338}"/>
            </c:ext>
          </c:extLst>
        </c:ser>
        <c:ser>
          <c:idx val="3"/>
          <c:order val="3"/>
          <c:tx>
            <c:strRef>
              <c:f>'spokojenost F2F'!$U$47</c:f>
              <c:strCache>
                <c:ptCount val="1"/>
                <c:pt idx="0">
                  <c:v>fairly dissatisfied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'spokojenost F2F'!$Q$48:$Q$49</c:f>
              <c:strCache>
                <c:ptCount val="2"/>
                <c:pt idx="0">
                  <c:v>Searching to assigned/own topic</c:v>
                </c:pt>
                <c:pt idx="1">
                  <c:v>Creating bibliographic references (manually or with Zotero)</c:v>
                </c:pt>
              </c:strCache>
            </c:strRef>
          </c:cat>
          <c:val>
            <c:numRef>
              <c:f>'spokojenost F2F'!$U$48:$U$49</c:f>
              <c:numCache>
                <c:formatCode>0.0</c:formatCode>
                <c:ptCount val="2"/>
                <c:pt idx="0">
                  <c:v>0</c:v>
                </c:pt>
                <c:pt idx="1">
                  <c:v>4.7619047619047619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C5-4E63-8EE3-9B911BFA9338}"/>
            </c:ext>
          </c:extLst>
        </c:ser>
        <c:ser>
          <c:idx val="4"/>
          <c:order val="4"/>
          <c:tx>
            <c:strRef>
              <c:f>'spokojenost F2F'!$V$47</c:f>
              <c:strCache>
                <c:ptCount val="1"/>
                <c:pt idx="0">
                  <c:v>completely dissatisfied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'spokojenost F2F'!$Q$48:$Q$49</c:f>
              <c:strCache>
                <c:ptCount val="2"/>
                <c:pt idx="0">
                  <c:v>Searching to assigned/own topic</c:v>
                </c:pt>
                <c:pt idx="1">
                  <c:v>Creating bibliographic references (manually or with Zotero)</c:v>
                </c:pt>
              </c:strCache>
            </c:strRef>
          </c:cat>
          <c:val>
            <c:numRef>
              <c:f>'spokojenost F2F'!$V$48:$V$49</c:f>
              <c:numCache>
                <c:formatCode>0.0</c:formatCode>
                <c:ptCount val="2"/>
                <c:pt idx="0">
                  <c:v>4.5454545454545459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C5-4E63-8EE3-9B911BFA9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505696"/>
        <c:axId val="236507656"/>
      </c:barChart>
      <c:catAx>
        <c:axId val="23650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07656"/>
        <c:crosses val="autoZero"/>
        <c:auto val="1"/>
        <c:lblAlgn val="ctr"/>
        <c:lblOffset val="100"/>
        <c:noMultiLvlLbl val="0"/>
      </c:catAx>
      <c:valAx>
        <c:axId val="23650765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056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665188654430817E-2"/>
          <c:y val="0.83460008739446201"/>
          <c:w val="0.9705062954909357"/>
          <c:h val="0.13213588660197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rgbClr val="00287D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percentage of PhD students from F2F classrooms satisfied with topics' benefits in spring and autumn 2015 (n=22)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'spokojenost F2F'!$R$9</c:f>
              <c:strCache>
                <c:ptCount val="1"/>
                <c:pt idx="0">
                  <c:v>completely satisfied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'spokojenost F2F'!$Q$10:$Q$30</c:f>
              <c:strCache>
                <c:ptCount val="21"/>
                <c:pt idx="0">
                  <c:v>What EIR are</c:v>
                </c:pt>
                <c:pt idx="1">
                  <c:v>Portál EIR</c:v>
                </c:pt>
                <c:pt idx="2">
                  <c:v>Remote access</c:v>
                </c:pt>
                <c:pt idx="3">
                  <c:v>Discovery service</c:v>
                </c:pt>
                <c:pt idx="4">
                  <c:v>Linking service</c:v>
                </c:pt>
                <c:pt idx="5">
                  <c:v>Verification of online access to a journal</c:v>
                </c:pt>
                <c:pt idx="6">
                  <c:v>Creating a search query</c:v>
                </c:pt>
                <c:pt idx="7">
                  <c:v>Searching in WoS and Scopus</c:v>
                </c:pt>
                <c:pt idx="8">
                  <c:v>Searching in Discovery</c:v>
                </c:pt>
                <c:pt idx="9">
                  <c:v>Searching in Medline PubMed</c:v>
                </c:pt>
                <c:pt idx="10">
                  <c:v>Searching in Medvik</c:v>
                </c:pt>
                <c:pt idx="11">
                  <c:v>Impact factor (theory)</c:v>
                </c:pt>
                <c:pt idx="12">
                  <c:v>Practical finding of impact factor</c:v>
                </c:pt>
                <c:pt idx="13">
                  <c:v>SNIP and SJR (theory)</c:v>
                </c:pt>
                <c:pt idx="14">
                  <c:v>Practical finding of SNIP and SJR</c:v>
                </c:pt>
                <c:pt idx="15">
                  <c:v>H-index (theory)</c:v>
                </c:pt>
                <c:pt idx="16">
                  <c:v>Practical finding of h-index</c:v>
                </c:pt>
                <c:pt idx="17">
                  <c:v>Zotero</c:v>
                </c:pt>
                <c:pt idx="18">
                  <c:v>Writing a scientific paper</c:v>
                </c:pt>
                <c:pt idx="19">
                  <c:v>Citing and publication ethics (theory)</c:v>
                </c:pt>
                <c:pt idx="20">
                  <c:v>Citing and publication ethics (training)</c:v>
                </c:pt>
              </c:strCache>
            </c:strRef>
          </c:cat>
          <c:val>
            <c:numRef>
              <c:f>'spokojenost F2F'!$R$10:$R$30</c:f>
              <c:numCache>
                <c:formatCode>0.0</c:formatCode>
                <c:ptCount val="21"/>
                <c:pt idx="0">
                  <c:v>59.090909090909086</c:v>
                </c:pt>
                <c:pt idx="1">
                  <c:v>68.181818181818187</c:v>
                </c:pt>
                <c:pt idx="2">
                  <c:v>59.090909090909093</c:v>
                </c:pt>
                <c:pt idx="3">
                  <c:v>59.090909090909093</c:v>
                </c:pt>
                <c:pt idx="4">
                  <c:v>59.090909090909086</c:v>
                </c:pt>
                <c:pt idx="5">
                  <c:v>58.585858585858588</c:v>
                </c:pt>
                <c:pt idx="6">
                  <c:v>63.63636363636364</c:v>
                </c:pt>
                <c:pt idx="7">
                  <c:v>63.63636363636364</c:v>
                </c:pt>
                <c:pt idx="8">
                  <c:v>50</c:v>
                </c:pt>
                <c:pt idx="9">
                  <c:v>54.545454545454547</c:v>
                </c:pt>
                <c:pt idx="10">
                  <c:v>36.36363636363636</c:v>
                </c:pt>
                <c:pt idx="11">
                  <c:v>50</c:v>
                </c:pt>
                <c:pt idx="12">
                  <c:v>59.090909090909093</c:v>
                </c:pt>
                <c:pt idx="13">
                  <c:v>27.272727272727273</c:v>
                </c:pt>
                <c:pt idx="14">
                  <c:v>27.272727272727273</c:v>
                </c:pt>
                <c:pt idx="15">
                  <c:v>50</c:v>
                </c:pt>
                <c:pt idx="16">
                  <c:v>45.454545454545453</c:v>
                </c:pt>
                <c:pt idx="17">
                  <c:v>62.727272727272727</c:v>
                </c:pt>
                <c:pt idx="18">
                  <c:v>61.616161616161619</c:v>
                </c:pt>
                <c:pt idx="19">
                  <c:v>58.928571428571431</c:v>
                </c:pt>
                <c:pt idx="20">
                  <c:v>61.153846153846153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3-4C2C-A57D-523A0D4C3D5D}"/>
            </c:ext>
          </c:extLst>
        </c:ser>
        <c:ser>
          <c:idx val="1"/>
          <c:order val="1"/>
          <c:tx>
            <c:strRef>
              <c:f>'spokojenost F2F'!$S$9</c:f>
              <c:strCache>
                <c:ptCount val="1"/>
                <c:pt idx="0">
                  <c:v>fairly satisfied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'spokojenost F2F'!$Q$10:$Q$30</c:f>
              <c:strCache>
                <c:ptCount val="21"/>
                <c:pt idx="0">
                  <c:v>What EIR are</c:v>
                </c:pt>
                <c:pt idx="1">
                  <c:v>Portál EIR</c:v>
                </c:pt>
                <c:pt idx="2">
                  <c:v>Remote access</c:v>
                </c:pt>
                <c:pt idx="3">
                  <c:v>Discovery service</c:v>
                </c:pt>
                <c:pt idx="4">
                  <c:v>Linking service</c:v>
                </c:pt>
                <c:pt idx="5">
                  <c:v>Verification of online access to a journal</c:v>
                </c:pt>
                <c:pt idx="6">
                  <c:v>Creating a search query</c:v>
                </c:pt>
                <c:pt idx="7">
                  <c:v>Searching in WoS and Scopus</c:v>
                </c:pt>
                <c:pt idx="8">
                  <c:v>Searching in Discovery</c:v>
                </c:pt>
                <c:pt idx="9">
                  <c:v>Searching in Medline PubMed</c:v>
                </c:pt>
                <c:pt idx="10">
                  <c:v>Searching in Medvik</c:v>
                </c:pt>
                <c:pt idx="11">
                  <c:v>Impact factor (theory)</c:v>
                </c:pt>
                <c:pt idx="12">
                  <c:v>Practical finding of impact factor</c:v>
                </c:pt>
                <c:pt idx="13">
                  <c:v>SNIP and SJR (theory)</c:v>
                </c:pt>
                <c:pt idx="14">
                  <c:v>Practical finding of SNIP and SJR</c:v>
                </c:pt>
                <c:pt idx="15">
                  <c:v>H-index (theory)</c:v>
                </c:pt>
                <c:pt idx="16">
                  <c:v>Practical finding of h-index</c:v>
                </c:pt>
                <c:pt idx="17">
                  <c:v>Zotero</c:v>
                </c:pt>
                <c:pt idx="18">
                  <c:v>Writing a scientific paper</c:v>
                </c:pt>
                <c:pt idx="19">
                  <c:v>Citing and publication ethics (theory)</c:v>
                </c:pt>
                <c:pt idx="20">
                  <c:v>Citing and publication ethics (training)</c:v>
                </c:pt>
              </c:strCache>
            </c:strRef>
          </c:cat>
          <c:val>
            <c:numRef>
              <c:f>'spokojenost F2F'!$S$10:$S$30</c:f>
              <c:numCache>
                <c:formatCode>0.0</c:formatCode>
                <c:ptCount val="21"/>
                <c:pt idx="0">
                  <c:v>27.272727272727273</c:v>
                </c:pt>
                <c:pt idx="1">
                  <c:v>22.727272727272727</c:v>
                </c:pt>
                <c:pt idx="2">
                  <c:v>31.81818181818182</c:v>
                </c:pt>
                <c:pt idx="3">
                  <c:v>31.81818181818182</c:v>
                </c:pt>
                <c:pt idx="4">
                  <c:v>22.727272727272727</c:v>
                </c:pt>
                <c:pt idx="5">
                  <c:v>30.303030303030297</c:v>
                </c:pt>
                <c:pt idx="6">
                  <c:v>31.81818181818182</c:v>
                </c:pt>
                <c:pt idx="7">
                  <c:v>31.81818181818182</c:v>
                </c:pt>
                <c:pt idx="8">
                  <c:v>31.81818181818182</c:v>
                </c:pt>
                <c:pt idx="9">
                  <c:v>31.81818181818182</c:v>
                </c:pt>
                <c:pt idx="10">
                  <c:v>31.81818181818182</c:v>
                </c:pt>
                <c:pt idx="11">
                  <c:v>27.272727272727273</c:v>
                </c:pt>
                <c:pt idx="12">
                  <c:v>22.727272727272727</c:v>
                </c:pt>
                <c:pt idx="13">
                  <c:v>31.81818181818182</c:v>
                </c:pt>
                <c:pt idx="14">
                  <c:v>40.909090909090907</c:v>
                </c:pt>
                <c:pt idx="15">
                  <c:v>31.81818181818182</c:v>
                </c:pt>
                <c:pt idx="16">
                  <c:v>36.36363636363636</c:v>
                </c:pt>
                <c:pt idx="17">
                  <c:v>32.727272727272727</c:v>
                </c:pt>
                <c:pt idx="18">
                  <c:v>24.747474747474747</c:v>
                </c:pt>
                <c:pt idx="19">
                  <c:v>19.642857142857142</c:v>
                </c:pt>
                <c:pt idx="20">
                  <c:v>21.53846153846154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3-4C2C-A57D-523A0D4C3D5D}"/>
            </c:ext>
          </c:extLst>
        </c:ser>
        <c:ser>
          <c:idx val="2"/>
          <c:order val="2"/>
          <c:tx>
            <c:strRef>
              <c:f>'spokojenost F2F'!$T$9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'spokojenost F2F'!$Q$10:$Q$30</c:f>
              <c:strCache>
                <c:ptCount val="21"/>
                <c:pt idx="0">
                  <c:v>What EIR are</c:v>
                </c:pt>
                <c:pt idx="1">
                  <c:v>Portál EIR</c:v>
                </c:pt>
                <c:pt idx="2">
                  <c:v>Remote access</c:v>
                </c:pt>
                <c:pt idx="3">
                  <c:v>Discovery service</c:v>
                </c:pt>
                <c:pt idx="4">
                  <c:v>Linking service</c:v>
                </c:pt>
                <c:pt idx="5">
                  <c:v>Verification of online access to a journal</c:v>
                </c:pt>
                <c:pt idx="6">
                  <c:v>Creating a search query</c:v>
                </c:pt>
                <c:pt idx="7">
                  <c:v>Searching in WoS and Scopus</c:v>
                </c:pt>
                <c:pt idx="8">
                  <c:v>Searching in Discovery</c:v>
                </c:pt>
                <c:pt idx="9">
                  <c:v>Searching in Medline PubMed</c:v>
                </c:pt>
                <c:pt idx="10">
                  <c:v>Searching in Medvik</c:v>
                </c:pt>
                <c:pt idx="11">
                  <c:v>Impact factor (theory)</c:v>
                </c:pt>
                <c:pt idx="12">
                  <c:v>Practical finding of impact factor</c:v>
                </c:pt>
                <c:pt idx="13">
                  <c:v>SNIP and SJR (theory)</c:v>
                </c:pt>
                <c:pt idx="14">
                  <c:v>Practical finding of SNIP and SJR</c:v>
                </c:pt>
                <c:pt idx="15">
                  <c:v>H-index (theory)</c:v>
                </c:pt>
                <c:pt idx="16">
                  <c:v>Practical finding of h-index</c:v>
                </c:pt>
                <c:pt idx="17">
                  <c:v>Zotero</c:v>
                </c:pt>
                <c:pt idx="18">
                  <c:v>Writing a scientific paper</c:v>
                </c:pt>
                <c:pt idx="19">
                  <c:v>Citing and publication ethics (theory)</c:v>
                </c:pt>
                <c:pt idx="20">
                  <c:v>Citing and publication ethics (training)</c:v>
                </c:pt>
              </c:strCache>
            </c:strRef>
          </c:cat>
          <c:val>
            <c:numRef>
              <c:f>'spokojenost F2F'!$T$10:$T$30</c:f>
              <c:numCache>
                <c:formatCode>0.0</c:formatCode>
                <c:ptCount val="21"/>
                <c:pt idx="0">
                  <c:v>9.0909090909090917</c:v>
                </c:pt>
                <c:pt idx="1">
                  <c:v>4.5454545454545459</c:v>
                </c:pt>
                <c:pt idx="2">
                  <c:v>4.5454545454545459</c:v>
                </c:pt>
                <c:pt idx="3">
                  <c:v>4.5454545454545459</c:v>
                </c:pt>
                <c:pt idx="4">
                  <c:v>13.636363636363637</c:v>
                </c:pt>
                <c:pt idx="5">
                  <c:v>5.5555555555555554</c:v>
                </c:pt>
                <c:pt idx="6">
                  <c:v>4.5454545454545459</c:v>
                </c:pt>
                <c:pt idx="7">
                  <c:v>0</c:v>
                </c:pt>
                <c:pt idx="8">
                  <c:v>18.181818181818183</c:v>
                </c:pt>
                <c:pt idx="9">
                  <c:v>9.0909090909090917</c:v>
                </c:pt>
                <c:pt idx="10">
                  <c:v>18.181818181818183</c:v>
                </c:pt>
                <c:pt idx="11">
                  <c:v>9.0909090909090917</c:v>
                </c:pt>
                <c:pt idx="12">
                  <c:v>13.636363636363635</c:v>
                </c:pt>
                <c:pt idx="13">
                  <c:v>27.272727272727273</c:v>
                </c:pt>
                <c:pt idx="14">
                  <c:v>18.18181818181818</c:v>
                </c:pt>
                <c:pt idx="15">
                  <c:v>9.0909090909090917</c:v>
                </c:pt>
                <c:pt idx="16">
                  <c:v>9.0909090909090917</c:v>
                </c:pt>
                <c:pt idx="17">
                  <c:v>4.5454545454545459</c:v>
                </c:pt>
                <c:pt idx="18">
                  <c:v>9.0909090909090917</c:v>
                </c:pt>
                <c:pt idx="19">
                  <c:v>8.928571428571427</c:v>
                </c:pt>
                <c:pt idx="20">
                  <c:v>9.6153846153846168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F3-4C2C-A57D-523A0D4C3D5D}"/>
            </c:ext>
          </c:extLst>
        </c:ser>
        <c:ser>
          <c:idx val="3"/>
          <c:order val="3"/>
          <c:tx>
            <c:strRef>
              <c:f>'spokojenost F2F'!$U$9</c:f>
              <c:strCache>
                <c:ptCount val="1"/>
                <c:pt idx="0">
                  <c:v>fairly dissatisfied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'spokojenost F2F'!$Q$10:$Q$30</c:f>
              <c:strCache>
                <c:ptCount val="21"/>
                <c:pt idx="0">
                  <c:v>What EIR are</c:v>
                </c:pt>
                <c:pt idx="1">
                  <c:v>Portál EIR</c:v>
                </c:pt>
                <c:pt idx="2">
                  <c:v>Remote access</c:v>
                </c:pt>
                <c:pt idx="3">
                  <c:v>Discovery service</c:v>
                </c:pt>
                <c:pt idx="4">
                  <c:v>Linking service</c:v>
                </c:pt>
                <c:pt idx="5">
                  <c:v>Verification of online access to a journal</c:v>
                </c:pt>
                <c:pt idx="6">
                  <c:v>Creating a search query</c:v>
                </c:pt>
                <c:pt idx="7">
                  <c:v>Searching in WoS and Scopus</c:v>
                </c:pt>
                <c:pt idx="8">
                  <c:v>Searching in Discovery</c:v>
                </c:pt>
                <c:pt idx="9">
                  <c:v>Searching in Medline PubMed</c:v>
                </c:pt>
                <c:pt idx="10">
                  <c:v>Searching in Medvik</c:v>
                </c:pt>
                <c:pt idx="11">
                  <c:v>Impact factor (theory)</c:v>
                </c:pt>
                <c:pt idx="12">
                  <c:v>Practical finding of impact factor</c:v>
                </c:pt>
                <c:pt idx="13">
                  <c:v>SNIP and SJR (theory)</c:v>
                </c:pt>
                <c:pt idx="14">
                  <c:v>Practical finding of SNIP and SJR</c:v>
                </c:pt>
                <c:pt idx="15">
                  <c:v>H-index (theory)</c:v>
                </c:pt>
                <c:pt idx="16">
                  <c:v>Practical finding of h-index</c:v>
                </c:pt>
                <c:pt idx="17">
                  <c:v>Zotero</c:v>
                </c:pt>
                <c:pt idx="18">
                  <c:v>Writing a scientific paper</c:v>
                </c:pt>
                <c:pt idx="19">
                  <c:v>Citing and publication ethics (theory)</c:v>
                </c:pt>
                <c:pt idx="20">
                  <c:v>Citing and publication ethics (training)</c:v>
                </c:pt>
              </c:strCache>
            </c:strRef>
          </c:cat>
          <c:val>
            <c:numRef>
              <c:f>'spokojenost F2F'!$U$10:$U$30</c:f>
              <c:numCache>
                <c:formatCode>0.0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4.5454545454545459</c:v>
                </c:pt>
                <c:pt idx="8">
                  <c:v>0</c:v>
                </c:pt>
                <c:pt idx="9">
                  <c:v>4.5454545454545459</c:v>
                </c:pt>
                <c:pt idx="10">
                  <c:v>4.5454545454545459</c:v>
                </c:pt>
                <c:pt idx="11">
                  <c:v>13.636363636363637</c:v>
                </c:pt>
                <c:pt idx="12">
                  <c:v>0</c:v>
                </c:pt>
                <c:pt idx="13">
                  <c:v>9.0909090909090917</c:v>
                </c:pt>
                <c:pt idx="14">
                  <c:v>9.0909090909090917</c:v>
                </c:pt>
                <c:pt idx="15">
                  <c:v>9.0909090909090917</c:v>
                </c:pt>
                <c:pt idx="16">
                  <c:v>9.0909090909090917</c:v>
                </c:pt>
                <c:pt idx="17">
                  <c:v>0</c:v>
                </c:pt>
                <c:pt idx="18">
                  <c:v>4.5454545454545459</c:v>
                </c:pt>
                <c:pt idx="19">
                  <c:v>4.1666666666666661</c:v>
                </c:pt>
                <c:pt idx="20">
                  <c:v>3.8461538461538463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F3-4C2C-A57D-523A0D4C3D5D}"/>
            </c:ext>
          </c:extLst>
        </c:ser>
        <c:ser>
          <c:idx val="4"/>
          <c:order val="4"/>
          <c:tx>
            <c:strRef>
              <c:f>'spokojenost F2F'!$V$9</c:f>
              <c:strCache>
                <c:ptCount val="1"/>
                <c:pt idx="0">
                  <c:v>completely dissatisfied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'spokojenost F2F'!$Q$10:$Q$30</c:f>
              <c:strCache>
                <c:ptCount val="21"/>
                <c:pt idx="0">
                  <c:v>What EIR are</c:v>
                </c:pt>
                <c:pt idx="1">
                  <c:v>Portál EIR</c:v>
                </c:pt>
                <c:pt idx="2">
                  <c:v>Remote access</c:v>
                </c:pt>
                <c:pt idx="3">
                  <c:v>Discovery service</c:v>
                </c:pt>
                <c:pt idx="4">
                  <c:v>Linking service</c:v>
                </c:pt>
                <c:pt idx="5">
                  <c:v>Verification of online access to a journal</c:v>
                </c:pt>
                <c:pt idx="6">
                  <c:v>Creating a search query</c:v>
                </c:pt>
                <c:pt idx="7">
                  <c:v>Searching in WoS and Scopus</c:v>
                </c:pt>
                <c:pt idx="8">
                  <c:v>Searching in Discovery</c:v>
                </c:pt>
                <c:pt idx="9">
                  <c:v>Searching in Medline PubMed</c:v>
                </c:pt>
                <c:pt idx="10">
                  <c:v>Searching in Medvik</c:v>
                </c:pt>
                <c:pt idx="11">
                  <c:v>Impact factor (theory)</c:v>
                </c:pt>
                <c:pt idx="12">
                  <c:v>Practical finding of impact factor</c:v>
                </c:pt>
                <c:pt idx="13">
                  <c:v>SNIP and SJR (theory)</c:v>
                </c:pt>
                <c:pt idx="14">
                  <c:v>Practical finding of SNIP and SJR</c:v>
                </c:pt>
                <c:pt idx="15">
                  <c:v>H-index (theory)</c:v>
                </c:pt>
                <c:pt idx="16">
                  <c:v>Practical finding of h-index</c:v>
                </c:pt>
                <c:pt idx="17">
                  <c:v>Zotero</c:v>
                </c:pt>
                <c:pt idx="18">
                  <c:v>Writing a scientific paper</c:v>
                </c:pt>
                <c:pt idx="19">
                  <c:v>Citing and publication ethics (theory)</c:v>
                </c:pt>
                <c:pt idx="20">
                  <c:v>Citing and publication ethics (training)</c:v>
                </c:pt>
              </c:strCache>
            </c:strRef>
          </c:cat>
          <c:val>
            <c:numRef>
              <c:f>'spokojenost F2F'!$V$10:$V$30</c:f>
              <c:numCache>
                <c:formatCode>0.0</c:formatCode>
                <c:ptCount val="21"/>
                <c:pt idx="0">
                  <c:v>4.5454545454545459</c:v>
                </c:pt>
                <c:pt idx="1">
                  <c:v>4.5454545454545459</c:v>
                </c:pt>
                <c:pt idx="2">
                  <c:v>4.5454545454545459</c:v>
                </c:pt>
                <c:pt idx="3">
                  <c:v>4.5454545454545459</c:v>
                </c:pt>
                <c:pt idx="4">
                  <c:v>4.5454545454545459</c:v>
                </c:pt>
                <c:pt idx="5">
                  <c:v>5.5555555555555554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9.0909090909090917</c:v>
                </c:pt>
                <c:pt idx="11">
                  <c:v>0</c:v>
                </c:pt>
                <c:pt idx="12">
                  <c:v>4.5454545454545459</c:v>
                </c:pt>
                <c:pt idx="13">
                  <c:v>4.5454545454545459</c:v>
                </c:pt>
                <c:pt idx="14">
                  <c:v>4.5454545454545459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8.3333333333333321</c:v>
                </c:pt>
                <c:pt idx="20">
                  <c:v>3.8461538461538463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3-4C2C-A57D-523A0D4C3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505304"/>
        <c:axId val="236509224"/>
      </c:barChart>
      <c:catAx>
        <c:axId val="236505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09224"/>
        <c:crosses val="autoZero"/>
        <c:auto val="1"/>
        <c:lblAlgn val="ctr"/>
        <c:lblOffset val="100"/>
        <c:noMultiLvlLbl val="0"/>
      </c:catAx>
      <c:valAx>
        <c:axId val="2365092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650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rgbClr val="00287D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percentage of PhD students from e-learning satisfied with e-learning aspects in spring and autumn 2015 (n=14)</a:t>
            </a: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'spokojenost E'!$Q$2</c:f>
              <c:strCache>
                <c:ptCount val="1"/>
                <c:pt idx="0">
                  <c:v>completely satisfied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'spokojenost E'!$P$3:$P$12</c:f>
              <c:strCache>
                <c:ptCount val="10"/>
                <c:pt idx="0">
                  <c:v>possibility of studying anytime</c:v>
                </c:pt>
                <c:pt idx="1">
                  <c:v>no class attendance</c:v>
                </c:pt>
                <c:pt idx="2">
                  <c:v>only online study materials</c:v>
                </c:pt>
                <c:pt idx="3">
                  <c:v>constant availability of study materials</c:v>
                </c:pt>
                <c:pt idx="4">
                  <c:v>no physical contact with other students</c:v>
                </c:pt>
                <c:pt idx="5">
                  <c:v>no physical contact with a tutor</c:v>
                </c:pt>
                <c:pt idx="6">
                  <c:v>studying on own pace</c:v>
                </c:pt>
                <c:pt idx="7">
                  <c:v>only electronical communication with a tutor</c:v>
                </c:pt>
                <c:pt idx="8">
                  <c:v>only electronical communication with other students</c:v>
                </c:pt>
                <c:pt idx="9">
                  <c:v>necessity of having pc connected to the Internet</c:v>
                </c:pt>
              </c:strCache>
            </c:strRef>
          </c:cat>
          <c:val>
            <c:numRef>
              <c:f>'spokojenost E'!$Q$3:$Q$12</c:f>
              <c:numCache>
                <c:formatCode>General</c:formatCode>
                <c:ptCount val="10"/>
                <c:pt idx="0">
                  <c:v>75</c:v>
                </c:pt>
                <c:pt idx="1">
                  <c:v>85</c:v>
                </c:pt>
                <c:pt idx="2">
                  <c:v>62.5</c:v>
                </c:pt>
                <c:pt idx="3">
                  <c:v>87.5</c:v>
                </c:pt>
                <c:pt idx="4">
                  <c:v>35</c:v>
                </c:pt>
                <c:pt idx="5">
                  <c:v>17.5</c:v>
                </c:pt>
                <c:pt idx="6">
                  <c:v>72.5</c:v>
                </c:pt>
                <c:pt idx="7">
                  <c:v>27.5</c:v>
                </c:pt>
                <c:pt idx="8">
                  <c:v>22.5</c:v>
                </c:pt>
                <c:pt idx="9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E-4E08-9D04-502A4C2A6B56}"/>
            </c:ext>
          </c:extLst>
        </c:ser>
        <c:ser>
          <c:idx val="1"/>
          <c:order val="1"/>
          <c:tx>
            <c:strRef>
              <c:f>'spokojenost E'!$R$2</c:f>
              <c:strCache>
                <c:ptCount val="1"/>
                <c:pt idx="0">
                  <c:v>fairly satisfied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'spokojenost E'!$P$3:$P$12</c:f>
              <c:strCache>
                <c:ptCount val="10"/>
                <c:pt idx="0">
                  <c:v>possibility of studying anytime</c:v>
                </c:pt>
                <c:pt idx="1">
                  <c:v>no class attendance</c:v>
                </c:pt>
                <c:pt idx="2">
                  <c:v>only online study materials</c:v>
                </c:pt>
                <c:pt idx="3">
                  <c:v>constant availability of study materials</c:v>
                </c:pt>
                <c:pt idx="4">
                  <c:v>no physical contact with other students</c:v>
                </c:pt>
                <c:pt idx="5">
                  <c:v>no physical contact with a tutor</c:v>
                </c:pt>
                <c:pt idx="6">
                  <c:v>studying on own pace</c:v>
                </c:pt>
                <c:pt idx="7">
                  <c:v>only electronical communication with a tutor</c:v>
                </c:pt>
                <c:pt idx="8">
                  <c:v>only electronical communication with other students</c:v>
                </c:pt>
                <c:pt idx="9">
                  <c:v>necessity of having pc connected to the Internet</c:v>
                </c:pt>
              </c:strCache>
            </c:strRef>
          </c:cat>
          <c:val>
            <c:numRef>
              <c:f>'spokojenost E'!$R$3:$R$12</c:f>
              <c:numCache>
                <c:formatCode>General</c:formatCode>
                <c:ptCount val="10"/>
                <c:pt idx="0">
                  <c:v>12.5</c:v>
                </c:pt>
                <c:pt idx="1">
                  <c:v>10</c:v>
                </c:pt>
                <c:pt idx="2">
                  <c:v>37.5</c:v>
                </c:pt>
                <c:pt idx="3">
                  <c:v>0</c:v>
                </c:pt>
                <c:pt idx="4">
                  <c:v>15</c:v>
                </c:pt>
                <c:pt idx="5">
                  <c:v>27.5</c:v>
                </c:pt>
                <c:pt idx="6">
                  <c:v>10</c:v>
                </c:pt>
                <c:pt idx="7">
                  <c:v>62.5</c:v>
                </c:pt>
                <c:pt idx="8">
                  <c:v>35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E-4E08-9D04-502A4C2A6B56}"/>
            </c:ext>
          </c:extLst>
        </c:ser>
        <c:ser>
          <c:idx val="2"/>
          <c:order val="2"/>
          <c:tx>
            <c:strRef>
              <c:f>'spokojenost E'!$S$2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'spokojenost E'!$P$3:$P$12</c:f>
              <c:strCache>
                <c:ptCount val="10"/>
                <c:pt idx="0">
                  <c:v>possibility of studying anytime</c:v>
                </c:pt>
                <c:pt idx="1">
                  <c:v>no class attendance</c:v>
                </c:pt>
                <c:pt idx="2">
                  <c:v>only online study materials</c:v>
                </c:pt>
                <c:pt idx="3">
                  <c:v>constant availability of study materials</c:v>
                </c:pt>
                <c:pt idx="4">
                  <c:v>no physical contact with other students</c:v>
                </c:pt>
                <c:pt idx="5">
                  <c:v>no physical contact with a tutor</c:v>
                </c:pt>
                <c:pt idx="6">
                  <c:v>studying on own pace</c:v>
                </c:pt>
                <c:pt idx="7">
                  <c:v>only electronical communication with a tutor</c:v>
                </c:pt>
                <c:pt idx="8">
                  <c:v>only electronical communication with other students</c:v>
                </c:pt>
                <c:pt idx="9">
                  <c:v>necessity of having pc connected to the Internet</c:v>
                </c:pt>
              </c:strCache>
            </c:strRef>
          </c:cat>
          <c:val>
            <c:numRef>
              <c:f>'spokojenost E'!$S$3:$S$12</c:f>
              <c:numCache>
                <c:formatCode>General</c:formatCode>
                <c:ptCount val="10"/>
                <c:pt idx="0">
                  <c:v>12.5</c:v>
                </c:pt>
                <c:pt idx="1">
                  <c:v>5</c:v>
                </c:pt>
                <c:pt idx="2">
                  <c:v>0</c:v>
                </c:pt>
                <c:pt idx="3">
                  <c:v>12.5</c:v>
                </c:pt>
                <c:pt idx="4">
                  <c:v>35</c:v>
                </c:pt>
                <c:pt idx="5">
                  <c:v>5</c:v>
                </c:pt>
                <c:pt idx="6">
                  <c:v>17.5</c:v>
                </c:pt>
                <c:pt idx="7">
                  <c:v>5</c:v>
                </c:pt>
                <c:pt idx="8">
                  <c:v>25</c:v>
                </c:pt>
                <c:pt idx="9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4E-4E08-9D04-502A4C2A6B56}"/>
            </c:ext>
          </c:extLst>
        </c:ser>
        <c:ser>
          <c:idx val="3"/>
          <c:order val="3"/>
          <c:tx>
            <c:strRef>
              <c:f>'spokojenost E'!$T$2</c:f>
              <c:strCache>
                <c:ptCount val="1"/>
                <c:pt idx="0">
                  <c:v>fairly dissatisfied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'spokojenost E'!$P$3:$P$12</c:f>
              <c:strCache>
                <c:ptCount val="10"/>
                <c:pt idx="0">
                  <c:v>possibility of studying anytime</c:v>
                </c:pt>
                <c:pt idx="1">
                  <c:v>no class attendance</c:v>
                </c:pt>
                <c:pt idx="2">
                  <c:v>only online study materials</c:v>
                </c:pt>
                <c:pt idx="3">
                  <c:v>constant availability of study materials</c:v>
                </c:pt>
                <c:pt idx="4">
                  <c:v>no physical contact with other students</c:v>
                </c:pt>
                <c:pt idx="5">
                  <c:v>no physical contact with a tutor</c:v>
                </c:pt>
                <c:pt idx="6">
                  <c:v>studying on own pace</c:v>
                </c:pt>
                <c:pt idx="7">
                  <c:v>only electronical communication with a tutor</c:v>
                </c:pt>
                <c:pt idx="8">
                  <c:v>only electronical communication with other students</c:v>
                </c:pt>
                <c:pt idx="9">
                  <c:v>necessity of having pc connected to the Internet</c:v>
                </c:pt>
              </c:strCache>
            </c:strRef>
          </c:cat>
          <c:val>
            <c:numRef>
              <c:f>'spokojenost E'!$T$3:$T$12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15</c:v>
                </c:pt>
                <c:pt idx="5">
                  <c:v>37.5</c:v>
                </c:pt>
                <c:pt idx="6">
                  <c:v>0</c:v>
                </c:pt>
                <c:pt idx="7">
                  <c:v>5</c:v>
                </c:pt>
                <c:pt idx="8">
                  <c:v>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4E-4E08-9D04-502A4C2A6B56}"/>
            </c:ext>
          </c:extLst>
        </c:ser>
        <c:ser>
          <c:idx val="4"/>
          <c:order val="4"/>
          <c:tx>
            <c:strRef>
              <c:f>'spokojenost E'!$U$2</c:f>
              <c:strCache>
                <c:ptCount val="1"/>
                <c:pt idx="0">
                  <c:v>completely dissatisfied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'spokojenost E'!$P$3:$P$12</c:f>
              <c:strCache>
                <c:ptCount val="10"/>
                <c:pt idx="0">
                  <c:v>possibility of studying anytime</c:v>
                </c:pt>
                <c:pt idx="1">
                  <c:v>no class attendance</c:v>
                </c:pt>
                <c:pt idx="2">
                  <c:v>only online study materials</c:v>
                </c:pt>
                <c:pt idx="3">
                  <c:v>constant availability of study materials</c:v>
                </c:pt>
                <c:pt idx="4">
                  <c:v>no physical contact with other students</c:v>
                </c:pt>
                <c:pt idx="5">
                  <c:v>no physical contact with a tutor</c:v>
                </c:pt>
                <c:pt idx="6">
                  <c:v>studying on own pace</c:v>
                </c:pt>
                <c:pt idx="7">
                  <c:v>only electronical communication with a tutor</c:v>
                </c:pt>
                <c:pt idx="8">
                  <c:v>only electronical communication with other students</c:v>
                </c:pt>
                <c:pt idx="9">
                  <c:v>necessity of having pc connected to the Internet</c:v>
                </c:pt>
              </c:strCache>
            </c:strRef>
          </c:cat>
          <c:val>
            <c:numRef>
              <c:f>'spokojenost E'!$U$3:$U$12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12.5</c:v>
                </c:pt>
                <c:pt idx="6">
                  <c:v>0</c:v>
                </c:pt>
                <c:pt idx="7">
                  <c:v>0</c:v>
                </c:pt>
                <c:pt idx="8">
                  <c:v>12.5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4E-4E08-9D04-502A4C2A6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503736"/>
        <c:axId val="236506480"/>
      </c:barChart>
      <c:catAx>
        <c:axId val="236503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06480"/>
        <c:crosses val="autoZero"/>
        <c:auto val="1"/>
        <c:lblAlgn val="ctr"/>
        <c:lblOffset val="100"/>
        <c:noMultiLvlLbl val="0"/>
      </c:catAx>
      <c:valAx>
        <c:axId val="2365064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650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rgbClr val="00287D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504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934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Efficiency of an information literacy courses for Ph.D. students at the Faculty of Medicine, Masaryk University</a:t>
            </a:r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Measuring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on PhD </a:t>
            </a:r>
            <a:r>
              <a:rPr lang="cs-CZ" dirty="0" err="1"/>
              <a:t>students</a:t>
            </a:r>
            <a:r>
              <a:rPr lang="cs-CZ" dirty="0"/>
              <a:t>‘ </a:t>
            </a:r>
            <a:r>
              <a:rPr lang="cs-CZ" dirty="0" err="1"/>
              <a:t>knowledge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Measuring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pre-tests</a:t>
            </a:r>
            <a:r>
              <a:rPr lang="cs-CZ" dirty="0"/>
              <a:t> and post-</a:t>
            </a:r>
            <a:r>
              <a:rPr lang="cs-CZ" dirty="0" err="1"/>
              <a:t>tests</a:t>
            </a:r>
            <a:endParaRPr lang="cs-CZ" dirty="0"/>
          </a:p>
          <a:p>
            <a:r>
              <a:rPr lang="cs-CZ" dirty="0"/>
              <a:t>Same </a:t>
            </a:r>
            <a:r>
              <a:rPr lang="cs-CZ" dirty="0" err="1"/>
              <a:t>pre-tests</a:t>
            </a:r>
            <a:r>
              <a:rPr lang="cs-CZ" dirty="0"/>
              <a:t>/post-testy </a:t>
            </a:r>
            <a:r>
              <a:rPr lang="cs-CZ" dirty="0" err="1"/>
              <a:t>for</a:t>
            </a:r>
            <a:r>
              <a:rPr lang="cs-CZ" dirty="0"/>
              <a:t> F2F and e-</a:t>
            </a:r>
            <a:r>
              <a:rPr lang="cs-CZ" dirty="0" err="1"/>
              <a:t>learning</a:t>
            </a:r>
            <a:endParaRPr lang="cs-CZ" dirty="0"/>
          </a:p>
          <a:p>
            <a:r>
              <a:rPr lang="en-US" dirty="0"/>
              <a:t>Comparison of only results from students with completed both tests</a:t>
            </a:r>
            <a:endParaRPr lang="cs-CZ" dirty="0"/>
          </a:p>
          <a:p>
            <a:r>
              <a:rPr lang="en-US" dirty="0"/>
              <a:t>Detecting the percentage difference between the number of people who correctly answered question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517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949706"/>
              </p:ext>
            </p:extLst>
          </p:nvPr>
        </p:nvGraphicFramePr>
        <p:xfrm>
          <a:off x="422694" y="756138"/>
          <a:ext cx="8277046" cy="549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délník 1"/>
          <p:cNvSpPr/>
          <p:nvPr/>
        </p:nvSpPr>
        <p:spPr bwMode="auto">
          <a:xfrm rot="18915998">
            <a:off x="1972637" y="4425568"/>
            <a:ext cx="1186176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 rot="18915998">
            <a:off x="6490665" y="4551909"/>
            <a:ext cx="1545223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Kosoúhelník 9"/>
          <p:cNvSpPr/>
          <p:nvPr/>
        </p:nvSpPr>
        <p:spPr bwMode="auto">
          <a:xfrm>
            <a:off x="3894648" y="4032975"/>
            <a:ext cx="2547299" cy="1552560"/>
          </a:xfrm>
          <a:prstGeom prst="parallelogram">
            <a:avLst>
              <a:gd name="adj" fmla="val 101643"/>
            </a:avLst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7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496608"/>
              </p:ext>
            </p:extLst>
          </p:nvPr>
        </p:nvGraphicFramePr>
        <p:xfrm>
          <a:off x="422695" y="764931"/>
          <a:ext cx="8277046" cy="548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 bwMode="auto">
          <a:xfrm rot="18915998">
            <a:off x="2589658" y="4435677"/>
            <a:ext cx="1215397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 rot="18915998">
            <a:off x="1984457" y="4421667"/>
            <a:ext cx="1175580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 rot="18915998">
            <a:off x="6506472" y="4537922"/>
            <a:ext cx="1516055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2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477654"/>
              </p:ext>
            </p:extLst>
          </p:nvPr>
        </p:nvGraphicFramePr>
        <p:xfrm>
          <a:off x="422694" y="764931"/>
          <a:ext cx="8277046" cy="548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 bwMode="auto">
          <a:xfrm rot="18915998">
            <a:off x="423252" y="4590676"/>
            <a:ext cx="1130184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 rot="18915998">
            <a:off x="2559703" y="4610160"/>
            <a:ext cx="1268278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 rot="18915998">
            <a:off x="4456451" y="4511103"/>
            <a:ext cx="904064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 rot="18915998">
            <a:off x="5273979" y="4829322"/>
            <a:ext cx="1800252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2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363642"/>
              </p:ext>
            </p:extLst>
          </p:nvPr>
        </p:nvGraphicFramePr>
        <p:xfrm>
          <a:off x="422695" y="773723"/>
          <a:ext cx="8277046" cy="547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délník 5"/>
          <p:cNvSpPr/>
          <p:nvPr/>
        </p:nvSpPr>
        <p:spPr bwMode="auto">
          <a:xfrm rot="18915998">
            <a:off x="395737" y="4584101"/>
            <a:ext cx="1157473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 rot="18915998">
            <a:off x="2568466" y="4610473"/>
            <a:ext cx="1216438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 rot="18915998">
            <a:off x="4451624" y="4496271"/>
            <a:ext cx="909712" cy="233365"/>
          </a:xfrm>
          <a:prstGeom prst="rect">
            <a:avLst/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Kosoúhelník 9"/>
          <p:cNvSpPr/>
          <p:nvPr/>
        </p:nvSpPr>
        <p:spPr bwMode="auto">
          <a:xfrm>
            <a:off x="5074022" y="4223600"/>
            <a:ext cx="2328066" cy="1630353"/>
          </a:xfrm>
          <a:prstGeom prst="parallelogram">
            <a:avLst>
              <a:gd name="adj" fmla="val 101643"/>
            </a:avLst>
          </a:prstGeom>
          <a:solidFill>
            <a:srgbClr val="C00000">
              <a:alpha val="16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2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Evaluation of PhD student´s satisfaction with courses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Survey</a:t>
            </a:r>
            <a:r>
              <a:rPr lang="cs-CZ" dirty="0"/>
              <a:t> in Google </a:t>
            </a:r>
            <a:r>
              <a:rPr lang="cs-CZ" dirty="0" err="1"/>
              <a:t>Docs</a:t>
            </a:r>
            <a:r>
              <a:rPr lang="cs-CZ" dirty="0"/>
              <a:t> (</a:t>
            </a:r>
            <a:r>
              <a:rPr lang="cs-CZ" dirty="0" err="1"/>
              <a:t>closed</a:t>
            </a:r>
            <a:r>
              <a:rPr lang="cs-CZ" dirty="0"/>
              <a:t> and </a:t>
            </a:r>
            <a:r>
              <a:rPr lang="cs-CZ" dirty="0" err="1"/>
              <a:t>Likert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, </a:t>
            </a:r>
            <a:r>
              <a:rPr lang="cs-CZ" dirty="0" err="1"/>
              <a:t>comments</a:t>
            </a:r>
            <a:r>
              <a:rPr lang="cs-CZ" dirty="0"/>
              <a:t>)</a:t>
            </a:r>
          </a:p>
          <a:p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semester</a:t>
            </a:r>
            <a:r>
              <a:rPr lang="cs-CZ" dirty="0"/>
              <a:t> </a:t>
            </a:r>
            <a:r>
              <a:rPr lang="cs-CZ" dirty="0" err="1"/>
              <a:t>evaluation</a:t>
            </a:r>
            <a:endParaRPr lang="cs-CZ" dirty="0"/>
          </a:p>
          <a:p>
            <a:r>
              <a:rPr lang="cs-CZ" dirty="0"/>
              <a:t>Negativ - </a:t>
            </a:r>
            <a:r>
              <a:rPr lang="en-US" dirty="0"/>
              <a:t>a low return of surveys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158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916929"/>
              </p:ext>
            </p:extLst>
          </p:nvPr>
        </p:nvGraphicFramePr>
        <p:xfrm>
          <a:off x="1437176" y="1105449"/>
          <a:ext cx="6181726" cy="229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906252"/>
              </p:ext>
            </p:extLst>
          </p:nvPr>
        </p:nvGraphicFramePr>
        <p:xfrm>
          <a:off x="1437176" y="3676924"/>
          <a:ext cx="6181726" cy="229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12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644417"/>
              </p:ext>
            </p:extLst>
          </p:nvPr>
        </p:nvGraphicFramePr>
        <p:xfrm>
          <a:off x="284072" y="738004"/>
          <a:ext cx="8528520" cy="551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751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3420"/>
              </p:ext>
            </p:extLst>
          </p:nvPr>
        </p:nvGraphicFramePr>
        <p:xfrm>
          <a:off x="565446" y="1353465"/>
          <a:ext cx="8044049" cy="373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00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570271"/>
              </p:ext>
            </p:extLst>
          </p:nvPr>
        </p:nvGraphicFramePr>
        <p:xfrm>
          <a:off x="422694" y="817684"/>
          <a:ext cx="8277046" cy="5430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237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Why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courses</a:t>
            </a:r>
            <a:r>
              <a:rPr lang="cs-CZ" altLang="cs-CZ" dirty="0"/>
              <a:t> </a:t>
            </a:r>
            <a:r>
              <a:rPr lang="cs-CZ" altLang="cs-CZ" dirty="0" err="1"/>
              <a:t>exists</a:t>
            </a:r>
            <a:r>
              <a:rPr lang="cs-CZ" altLang="cs-CZ" dirty="0"/>
              <a:t>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spcAft>
                <a:spcPts val="400"/>
              </a:spcAft>
            </a:pP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need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developing</a:t>
            </a:r>
            <a:r>
              <a:rPr lang="cs-CZ" altLang="cs-CZ" dirty="0"/>
              <a:t> PhD </a:t>
            </a:r>
            <a:r>
              <a:rPr lang="cs-CZ" altLang="cs-CZ" dirty="0" err="1"/>
              <a:t>students</a:t>
            </a:r>
            <a:r>
              <a:rPr lang="cs-CZ" altLang="cs-CZ" dirty="0"/>
              <a:t>‘ </a:t>
            </a:r>
            <a:r>
              <a:rPr lang="cs-CZ" altLang="cs-CZ" dirty="0" err="1"/>
              <a:t>information</a:t>
            </a:r>
            <a:r>
              <a:rPr lang="cs-CZ" altLang="cs-CZ" dirty="0"/>
              <a:t> </a:t>
            </a:r>
            <a:r>
              <a:rPr lang="cs-CZ" altLang="cs-CZ" dirty="0" err="1"/>
              <a:t>literacy</a:t>
            </a:r>
            <a:r>
              <a:rPr lang="cs-CZ" altLang="cs-CZ" dirty="0"/>
              <a:t> </a:t>
            </a:r>
            <a:r>
              <a:rPr lang="cs-CZ" altLang="cs-CZ" dirty="0" err="1"/>
              <a:t>skills</a:t>
            </a:r>
            <a:r>
              <a:rPr lang="cs-CZ" altLang="cs-CZ" dirty="0"/>
              <a:t>: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1009650" lvl="1" indent="-609600">
              <a:spcAft>
                <a:spcPts val="400"/>
              </a:spcAft>
            </a:pPr>
            <a:r>
              <a:rPr lang="cs-CZ" altLang="cs-CZ" sz="2000" dirty="0" err="1">
                <a:solidFill>
                  <a:srgbClr val="000000"/>
                </a:solidFill>
              </a:rPr>
              <a:t>Searching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</a:rPr>
              <a:t>scientific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</a:rPr>
              <a:t>informations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1009650" lvl="1" indent="-609600">
              <a:spcAft>
                <a:spcPts val="400"/>
              </a:spcAft>
            </a:pPr>
            <a:r>
              <a:rPr lang="cs-CZ" altLang="cs-CZ" sz="2000" dirty="0" err="1">
                <a:solidFill>
                  <a:srgbClr val="000000"/>
                </a:solidFill>
              </a:rPr>
              <a:t>Evaluatin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</a:rPr>
              <a:t>of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</a:rPr>
              <a:t>information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</a:rPr>
              <a:t>sources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1009650" lvl="1" indent="-609600">
              <a:spcAft>
                <a:spcPts val="400"/>
              </a:spcAft>
            </a:pPr>
            <a:r>
              <a:rPr lang="cs-CZ" altLang="cs-CZ" sz="2000" dirty="0" err="1">
                <a:solidFill>
                  <a:srgbClr val="000000"/>
                </a:solidFill>
              </a:rPr>
              <a:t>Scientific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</a:rPr>
              <a:t>writing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1009650" lvl="1" indent="-609600">
              <a:spcAft>
                <a:spcPts val="400"/>
              </a:spcAft>
            </a:pPr>
            <a:r>
              <a:rPr lang="cs-CZ" altLang="cs-CZ" sz="2000" dirty="0" err="1">
                <a:solidFill>
                  <a:srgbClr val="000000"/>
                </a:solidFill>
              </a:rPr>
              <a:t>Citing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609600" indent="-609600">
              <a:lnSpc>
                <a:spcPct val="80000"/>
              </a:lnSpc>
              <a:spcAft>
                <a:spcPts val="400"/>
              </a:spcAft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609600" indent="-609600">
              <a:spcAft>
                <a:spcPts val="0"/>
              </a:spcAft>
            </a:pPr>
            <a:r>
              <a:rPr lang="cs-CZ" altLang="cs-CZ" sz="2000" dirty="0" err="1">
                <a:solidFill>
                  <a:srgbClr val="000000"/>
                </a:solidFill>
              </a:rPr>
              <a:t>From</a:t>
            </a:r>
            <a:r>
              <a:rPr lang="cs-CZ" altLang="cs-CZ" sz="2000" dirty="0">
                <a:solidFill>
                  <a:srgbClr val="000000"/>
                </a:solidFill>
              </a:rPr>
              <a:t> 2000 to </a:t>
            </a:r>
            <a:r>
              <a:rPr lang="cs-CZ" altLang="cs-CZ" sz="2000" dirty="0" err="1">
                <a:solidFill>
                  <a:srgbClr val="000000"/>
                </a:solidFill>
              </a:rPr>
              <a:t>spring</a:t>
            </a:r>
            <a:r>
              <a:rPr lang="cs-CZ" altLang="cs-CZ" sz="2000" dirty="0">
                <a:solidFill>
                  <a:srgbClr val="000000"/>
                </a:solidFill>
              </a:rPr>
              <a:t> 2016 – face-to-face</a:t>
            </a:r>
            <a:br>
              <a:rPr lang="cs-CZ" altLang="cs-CZ" sz="2000" dirty="0">
                <a:solidFill>
                  <a:srgbClr val="000000"/>
                </a:solidFill>
              </a:rPr>
            </a:br>
            <a:r>
              <a:rPr lang="cs-CZ" altLang="cs-CZ" sz="2000" dirty="0" err="1">
                <a:solidFill>
                  <a:srgbClr val="000000"/>
                </a:solidFill>
              </a:rPr>
              <a:t>From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</a:rPr>
              <a:t>autumn</a:t>
            </a:r>
            <a:r>
              <a:rPr lang="cs-CZ" altLang="cs-CZ" sz="2000" dirty="0">
                <a:solidFill>
                  <a:srgbClr val="000000"/>
                </a:solidFill>
              </a:rPr>
              <a:t> 2014 to </a:t>
            </a:r>
            <a:r>
              <a:rPr lang="cs-CZ" altLang="cs-CZ" sz="2000" dirty="0" err="1">
                <a:solidFill>
                  <a:srgbClr val="000000"/>
                </a:solidFill>
              </a:rPr>
              <a:t>spring</a:t>
            </a:r>
            <a:r>
              <a:rPr lang="cs-CZ" altLang="cs-CZ" sz="2000" dirty="0">
                <a:solidFill>
                  <a:srgbClr val="000000"/>
                </a:solidFill>
              </a:rPr>
              <a:t> 2016 – e-</a:t>
            </a:r>
            <a:r>
              <a:rPr lang="cs-CZ" altLang="cs-CZ" sz="2000" dirty="0" err="1">
                <a:solidFill>
                  <a:srgbClr val="000000"/>
                </a:solidFill>
              </a:rPr>
              <a:t>learning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609600" indent="-609600">
              <a:lnSpc>
                <a:spcPct val="80000"/>
              </a:lnSpc>
              <a:spcAft>
                <a:spcPts val="400"/>
              </a:spcAft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712238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955022"/>
              </p:ext>
            </p:extLst>
          </p:nvPr>
        </p:nvGraphicFramePr>
        <p:xfrm>
          <a:off x="822447" y="1524733"/>
          <a:ext cx="7534275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099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time-consumption for similar number of students</a:t>
            </a:r>
            <a:endParaRPr lang="cs-CZ" dirty="0"/>
          </a:p>
          <a:p>
            <a:r>
              <a:rPr lang="en-US" dirty="0"/>
              <a:t>Most of students increased their knowledge</a:t>
            </a:r>
            <a:r>
              <a:rPr lang="cs-CZ" dirty="0"/>
              <a:t> in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en-US" dirty="0"/>
          </a:p>
          <a:p>
            <a:r>
              <a:rPr lang="cs-CZ" dirty="0"/>
              <a:t>Same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answered</a:t>
            </a:r>
            <a:r>
              <a:rPr lang="cs-CZ" dirty="0"/>
              <a:t> </a:t>
            </a:r>
            <a:r>
              <a:rPr lang="cs-CZ" dirty="0" err="1"/>
              <a:t>incorrectly</a:t>
            </a:r>
            <a:r>
              <a:rPr lang="cs-CZ" dirty="0"/>
              <a:t> in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  <a:p>
            <a:r>
              <a:rPr lang="cs-CZ" dirty="0"/>
              <a:t>Most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satisfied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 </a:t>
            </a:r>
            <a:r>
              <a:rPr lang="cs-CZ" dirty="0" err="1"/>
              <a:t>contents</a:t>
            </a:r>
            <a:r>
              <a:rPr lang="cs-CZ" dirty="0"/>
              <a:t> and </a:t>
            </a:r>
            <a:r>
              <a:rPr lang="cs-CZ" dirty="0" err="1"/>
              <a:t>tasks</a:t>
            </a:r>
            <a:r>
              <a:rPr lang="cs-CZ" dirty="0"/>
              <a:t> in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117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</a:t>
            </a:r>
            <a:r>
              <a:rPr lang="cs-CZ" dirty="0" err="1"/>
              <a:t>nce</a:t>
            </a:r>
            <a:r>
              <a:rPr lang="cs-CZ" dirty="0"/>
              <a:t> </a:t>
            </a:r>
            <a:r>
              <a:rPr lang="cs-CZ" dirty="0" err="1"/>
              <a:t>autumn</a:t>
            </a:r>
            <a:r>
              <a:rPr lang="cs-CZ" dirty="0"/>
              <a:t> 2016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 </a:t>
            </a:r>
            <a:r>
              <a:rPr lang="cs-CZ" dirty="0" err="1"/>
              <a:t>merged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blended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  <a:p>
            <a:r>
              <a:rPr lang="cs-CZ" dirty="0"/>
              <a:t>New </a:t>
            </a:r>
            <a:r>
              <a:rPr lang="cs-CZ" dirty="0" err="1"/>
              <a:t>topic</a:t>
            </a:r>
            <a:r>
              <a:rPr lang="cs-CZ" dirty="0"/>
              <a:t> in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week</a:t>
            </a:r>
            <a:endParaRPr lang="cs-CZ" dirty="0"/>
          </a:p>
          <a:p>
            <a:r>
              <a:rPr lang="cs-CZ" dirty="0" err="1"/>
              <a:t>Voluntary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r>
              <a:rPr lang="cs-CZ" dirty="0"/>
              <a:t> in a </a:t>
            </a:r>
            <a:r>
              <a:rPr lang="cs-CZ" dirty="0" err="1"/>
              <a:t>practical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second and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week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238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Jiří Kratochvíl</a:t>
            </a:r>
            <a:br>
              <a:rPr lang="cs-CZ" dirty="0"/>
            </a:br>
            <a:r>
              <a:rPr lang="cs-CZ"/>
              <a:t>University Campus Library</a:t>
            </a:r>
            <a:br>
              <a:rPr lang="cs-CZ" dirty="0"/>
            </a:br>
            <a:r>
              <a:rPr lang="cs-CZ" dirty="0"/>
              <a:t>kratec@ukb.muni.cz</a:t>
            </a:r>
            <a:br>
              <a:rPr lang="cs-CZ" dirty="0"/>
            </a:br>
            <a:br>
              <a:rPr lang="cs-CZ" dirty="0"/>
            </a:br>
            <a:r>
              <a:rPr lang="cs-CZ" dirty="0"/>
              <a:t>www.kratec.cz - Publikace</a:t>
            </a:r>
            <a:br>
              <a:rPr lang="cs-CZ" dirty="0"/>
            </a:br>
            <a:br>
              <a:rPr 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3893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About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courses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DSVIz01 </a:t>
            </a:r>
            <a:r>
              <a:rPr lang="cs-CZ" altLang="cs-CZ" dirty="0" err="1"/>
              <a:t>Acquisition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scientific</a:t>
            </a:r>
            <a:r>
              <a:rPr lang="cs-CZ" altLang="cs-CZ" dirty="0"/>
              <a:t> </a:t>
            </a:r>
            <a:r>
              <a:rPr lang="cs-CZ" altLang="cs-CZ" dirty="0" err="1"/>
              <a:t>information</a:t>
            </a:r>
            <a:endParaRPr lang="cs-CZ" altLang="cs-CZ" dirty="0"/>
          </a:p>
          <a:p>
            <a:pPr lvl="1"/>
            <a:r>
              <a:rPr lang="cs-CZ" altLang="cs-CZ" sz="2000" dirty="0" err="1"/>
              <a:t>Block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teaching</a:t>
            </a:r>
            <a:r>
              <a:rPr lang="cs-CZ" altLang="cs-CZ" sz="2000" dirty="0"/>
              <a:t> (2 </a:t>
            </a:r>
            <a:r>
              <a:rPr lang="cs-CZ" altLang="cs-CZ" sz="2000" dirty="0" err="1"/>
              <a:t>lessons</a:t>
            </a:r>
            <a:r>
              <a:rPr lang="cs-CZ" altLang="cs-CZ" sz="2000" dirty="0"/>
              <a:t> x 3 </a:t>
            </a:r>
            <a:r>
              <a:rPr lang="cs-CZ" altLang="cs-CZ" sz="2000" dirty="0" err="1"/>
              <a:t>hours</a:t>
            </a:r>
            <a:r>
              <a:rPr lang="cs-CZ" altLang="cs-CZ" sz="2000" dirty="0"/>
              <a:t>)</a:t>
            </a:r>
          </a:p>
          <a:p>
            <a:pPr lvl="1"/>
            <a:endParaRPr lang="cs-CZ" altLang="cs-CZ" dirty="0"/>
          </a:p>
          <a:p>
            <a:r>
              <a:rPr lang="cs-CZ" altLang="cs-CZ" dirty="0"/>
              <a:t>DSVIz01e </a:t>
            </a:r>
            <a:r>
              <a:rPr lang="cs-CZ" altLang="cs-CZ" dirty="0" err="1"/>
              <a:t>Acquisition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scientific</a:t>
            </a:r>
            <a:r>
              <a:rPr lang="cs-CZ" altLang="cs-CZ" dirty="0"/>
              <a:t> </a:t>
            </a:r>
            <a:r>
              <a:rPr lang="cs-CZ" altLang="cs-CZ" dirty="0" err="1"/>
              <a:t>information</a:t>
            </a:r>
            <a:r>
              <a:rPr lang="cs-CZ" altLang="cs-CZ" dirty="0"/>
              <a:t>–e–</a:t>
            </a:r>
            <a:r>
              <a:rPr lang="cs-CZ" altLang="cs-CZ" dirty="0" err="1"/>
              <a:t>learning</a:t>
            </a:r>
            <a:endParaRPr lang="cs-CZ" altLang="cs-CZ" dirty="0"/>
          </a:p>
          <a:p>
            <a:pPr lvl="1"/>
            <a:r>
              <a:rPr lang="cs-CZ" altLang="cs-CZ" sz="2000" dirty="0"/>
              <a:t>E-</a:t>
            </a:r>
            <a:r>
              <a:rPr lang="cs-CZ" altLang="cs-CZ" sz="2000" dirty="0" err="1"/>
              <a:t>learning</a:t>
            </a:r>
            <a:endParaRPr lang="cs-CZ" altLang="cs-CZ" sz="2000" dirty="0"/>
          </a:p>
          <a:p>
            <a:pPr lvl="1"/>
            <a:endParaRPr lang="cs-CZ" altLang="cs-CZ" sz="2000" dirty="0"/>
          </a:p>
          <a:p>
            <a:r>
              <a:rPr lang="cs-CZ" altLang="cs-CZ" sz="2300" dirty="0" err="1"/>
              <a:t>Both</a:t>
            </a:r>
            <a:r>
              <a:rPr lang="cs-CZ" altLang="cs-CZ" sz="2300" dirty="0"/>
              <a:t> </a:t>
            </a:r>
            <a:r>
              <a:rPr lang="cs-CZ" altLang="cs-CZ" sz="2300" dirty="0" err="1"/>
              <a:t>courses</a:t>
            </a:r>
            <a:r>
              <a:rPr lang="cs-CZ" altLang="cs-CZ" sz="2300" dirty="0"/>
              <a:t> are:</a:t>
            </a:r>
          </a:p>
          <a:p>
            <a:pPr lvl="1"/>
            <a:r>
              <a:rPr lang="cs-CZ" altLang="cs-CZ" sz="2300" dirty="0"/>
              <a:t> </a:t>
            </a:r>
            <a:r>
              <a:rPr lang="cs-CZ" altLang="cs-CZ" sz="2300" dirty="0" err="1"/>
              <a:t>compulsory</a:t>
            </a:r>
            <a:r>
              <a:rPr lang="cs-CZ" altLang="cs-CZ" sz="2300" dirty="0"/>
              <a:t> </a:t>
            </a:r>
            <a:r>
              <a:rPr lang="cs-CZ" altLang="cs-CZ" sz="2300" dirty="0" err="1"/>
              <a:t>for</a:t>
            </a:r>
            <a:r>
              <a:rPr lang="cs-CZ" altLang="cs-CZ" sz="2300" dirty="0"/>
              <a:t> 5 </a:t>
            </a:r>
            <a:r>
              <a:rPr lang="cs-CZ" altLang="cs-CZ" sz="2300" dirty="0" err="1"/>
              <a:t>credits</a:t>
            </a:r>
            <a:endParaRPr lang="cs-CZ" altLang="cs-CZ" sz="2300" dirty="0"/>
          </a:p>
          <a:p>
            <a:pPr lvl="1"/>
            <a:r>
              <a:rPr lang="cs-CZ" altLang="cs-CZ" sz="2300" dirty="0" err="1"/>
              <a:t>only</a:t>
            </a:r>
            <a:r>
              <a:rPr lang="cs-CZ" altLang="cs-CZ" sz="2300" dirty="0"/>
              <a:t> </a:t>
            </a:r>
            <a:r>
              <a:rPr lang="cs-CZ" altLang="cs-CZ" sz="2300" dirty="0" err="1"/>
              <a:t>for</a:t>
            </a:r>
            <a:r>
              <a:rPr lang="cs-CZ" altLang="cs-CZ" sz="2300" dirty="0"/>
              <a:t> PhD </a:t>
            </a:r>
            <a:r>
              <a:rPr lang="cs-CZ" altLang="cs-CZ" sz="2300" dirty="0" err="1"/>
              <a:t>students</a:t>
            </a:r>
            <a:r>
              <a:rPr lang="cs-CZ" altLang="cs-CZ" sz="2300" dirty="0"/>
              <a:t> </a:t>
            </a:r>
            <a:r>
              <a:rPr lang="cs-CZ" altLang="cs-CZ" sz="2300" dirty="0" err="1"/>
              <a:t>from</a:t>
            </a:r>
            <a:r>
              <a:rPr lang="cs-CZ" altLang="cs-CZ" sz="2300" dirty="0"/>
              <a:t> </a:t>
            </a:r>
            <a:r>
              <a:rPr lang="cs-CZ" altLang="cs-CZ" sz="2300" dirty="0" err="1"/>
              <a:t>the</a:t>
            </a:r>
            <a:r>
              <a:rPr lang="cs-CZ" altLang="cs-CZ" sz="2300" dirty="0"/>
              <a:t> </a:t>
            </a:r>
            <a:r>
              <a:rPr lang="cs-CZ" altLang="cs-CZ" sz="2300" dirty="0" err="1"/>
              <a:t>Faculty</a:t>
            </a:r>
            <a:r>
              <a:rPr lang="cs-CZ" altLang="cs-CZ" sz="2300" dirty="0"/>
              <a:t> </a:t>
            </a:r>
            <a:r>
              <a:rPr lang="cs-CZ" altLang="cs-CZ" sz="2300" dirty="0" err="1"/>
              <a:t>of</a:t>
            </a:r>
            <a:r>
              <a:rPr lang="cs-CZ" altLang="cs-CZ" sz="2300" dirty="0"/>
              <a:t> </a:t>
            </a:r>
            <a:r>
              <a:rPr lang="cs-CZ" altLang="cs-CZ" sz="2300" dirty="0" err="1"/>
              <a:t>Medicine</a:t>
            </a:r>
            <a:endParaRPr lang="cs-CZ" altLang="cs-CZ" sz="2300" dirty="0"/>
          </a:p>
        </p:txBody>
      </p:sp>
    </p:spTree>
    <p:extLst>
      <p:ext uri="{BB962C8B-B14F-4D97-AF65-F5344CB8AC3E}">
        <p14:creationId xmlns:p14="http://schemas.microsoft.com/office/powerpoint/2010/main" val="256438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courses</a:t>
            </a:r>
            <a:r>
              <a:rPr lang="cs-CZ" altLang="cs-CZ" dirty="0"/>
              <a:t> </a:t>
            </a:r>
            <a:r>
              <a:rPr lang="cs-CZ" altLang="cs-CZ" dirty="0" err="1"/>
              <a:t>contents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cs-CZ" altLang="cs-CZ" dirty="0" err="1"/>
              <a:t>Main</a:t>
            </a:r>
            <a:r>
              <a:rPr lang="cs-CZ" altLang="cs-CZ" dirty="0"/>
              <a:t> </a:t>
            </a:r>
            <a:r>
              <a:rPr lang="cs-CZ" altLang="cs-CZ" dirty="0" err="1"/>
              <a:t>Topics</a:t>
            </a:r>
            <a:endParaRPr lang="cs-CZ" altLang="cs-CZ" dirty="0"/>
          </a:p>
          <a:p>
            <a:pPr marL="685800"/>
            <a:r>
              <a:rPr lang="cs-CZ" altLang="cs-CZ" sz="2000" dirty="0" err="1"/>
              <a:t>Searching</a:t>
            </a:r>
            <a:r>
              <a:rPr lang="cs-CZ" altLang="cs-CZ" sz="2000" dirty="0"/>
              <a:t> in EIR (</a:t>
            </a:r>
            <a:r>
              <a:rPr lang="cs-CZ" altLang="cs-CZ" sz="2000" dirty="0" err="1"/>
              <a:t>discovery.muni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WoS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Scopus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PubMed</a:t>
            </a:r>
            <a:r>
              <a:rPr lang="cs-CZ" altLang="cs-CZ" sz="2000" dirty="0"/>
              <a:t>)</a:t>
            </a:r>
          </a:p>
          <a:p>
            <a:pPr marL="685800"/>
            <a:r>
              <a:rPr lang="cs-CZ" altLang="cs-CZ" sz="2000" dirty="0" err="1"/>
              <a:t>Publication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citation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ethics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citing</a:t>
            </a:r>
            <a:endParaRPr lang="cs-CZ" altLang="cs-CZ" sz="2000" dirty="0"/>
          </a:p>
          <a:p>
            <a:pPr marL="685800"/>
            <a:r>
              <a:rPr lang="cs-CZ" altLang="cs-CZ" sz="2000" dirty="0" err="1"/>
              <a:t>Zotero</a:t>
            </a:r>
            <a:endParaRPr lang="cs-CZ" altLang="cs-CZ" sz="2000" dirty="0"/>
          </a:p>
          <a:p>
            <a:pPr marL="685800"/>
            <a:r>
              <a:rPr lang="cs-CZ" altLang="cs-CZ" sz="2000" dirty="0" err="1"/>
              <a:t>Scientometrics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impact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factor</a:t>
            </a:r>
            <a:r>
              <a:rPr lang="cs-CZ" altLang="cs-CZ" sz="2000" dirty="0"/>
              <a:t>, SJR, SNIP, h-index)</a:t>
            </a:r>
          </a:p>
          <a:p>
            <a:pPr marL="685800"/>
            <a:endParaRPr lang="cs-CZ" altLang="cs-CZ" sz="1000" dirty="0"/>
          </a:p>
          <a:p>
            <a:pPr indent="0">
              <a:buNone/>
            </a:pPr>
            <a:r>
              <a:rPr lang="cs-CZ" altLang="cs-CZ" dirty="0" err="1"/>
              <a:t>Additional</a:t>
            </a:r>
            <a:r>
              <a:rPr lang="cs-CZ" altLang="cs-CZ" dirty="0"/>
              <a:t> </a:t>
            </a:r>
            <a:r>
              <a:rPr lang="cs-CZ" altLang="cs-CZ" dirty="0" err="1"/>
              <a:t>Topics</a:t>
            </a:r>
            <a:r>
              <a:rPr lang="cs-CZ" altLang="cs-CZ" dirty="0"/>
              <a:t>*</a:t>
            </a:r>
          </a:p>
          <a:p>
            <a:pPr marL="685800"/>
            <a:r>
              <a:rPr lang="cs-CZ" altLang="cs-CZ" sz="2000" dirty="0" err="1"/>
              <a:t>Predatory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journals</a:t>
            </a:r>
            <a:endParaRPr lang="cs-CZ" altLang="cs-CZ" sz="2000" dirty="0"/>
          </a:p>
          <a:p>
            <a:pPr marL="685800"/>
            <a:r>
              <a:rPr lang="cs-CZ" altLang="cs-CZ" sz="2000" dirty="0"/>
              <a:t>ORCID, </a:t>
            </a:r>
            <a:r>
              <a:rPr lang="cs-CZ" altLang="cs-CZ" sz="2000" dirty="0" err="1"/>
              <a:t>ResearcherID</a:t>
            </a:r>
            <a:r>
              <a:rPr lang="cs-CZ" altLang="cs-CZ" sz="2000" dirty="0"/>
              <a:t>, </a:t>
            </a:r>
          </a:p>
          <a:p>
            <a:pPr marL="685800"/>
            <a:r>
              <a:rPr lang="cs-CZ" altLang="cs-CZ" sz="2000" dirty="0"/>
              <a:t>Open Access</a:t>
            </a:r>
          </a:p>
          <a:p>
            <a:pPr marL="685800"/>
            <a:endParaRPr lang="cs-CZ" altLang="cs-CZ" sz="1000" dirty="0"/>
          </a:p>
          <a:p>
            <a:pPr indent="0">
              <a:buNone/>
            </a:pPr>
            <a:r>
              <a:rPr lang="cs-CZ" altLang="cs-CZ" sz="1500" dirty="0"/>
              <a:t>* </a:t>
            </a:r>
            <a:r>
              <a:rPr lang="cs-CZ" altLang="cs-CZ" sz="1500" dirty="0" err="1"/>
              <a:t>Only</a:t>
            </a:r>
            <a:r>
              <a:rPr lang="cs-CZ" altLang="cs-CZ" sz="1500" dirty="0"/>
              <a:t> via </a:t>
            </a:r>
            <a:r>
              <a:rPr lang="cs-CZ" altLang="cs-CZ" sz="1500" dirty="0" err="1"/>
              <a:t>electronical</a:t>
            </a:r>
            <a:r>
              <a:rPr lang="cs-CZ" altLang="cs-CZ" sz="1500" dirty="0"/>
              <a:t> </a:t>
            </a:r>
            <a:r>
              <a:rPr lang="cs-CZ" altLang="cs-CZ" sz="1500" dirty="0" err="1"/>
              <a:t>materials</a:t>
            </a:r>
            <a:r>
              <a:rPr lang="cs-CZ" altLang="cs-CZ" sz="1500" dirty="0"/>
              <a:t> (</a:t>
            </a:r>
            <a:r>
              <a:rPr lang="cs-CZ" altLang="cs-CZ" sz="1500" dirty="0" err="1"/>
              <a:t>videos</a:t>
            </a:r>
            <a:r>
              <a:rPr lang="cs-CZ" altLang="cs-CZ" sz="1500" dirty="0"/>
              <a:t>, </a:t>
            </a:r>
            <a:r>
              <a:rPr lang="cs-CZ" altLang="cs-CZ" sz="1500" dirty="0" err="1"/>
              <a:t>PDFs</a:t>
            </a:r>
            <a:r>
              <a:rPr lang="cs-CZ" alt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349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b="7070"/>
          <a:stretch/>
        </p:blipFill>
        <p:spPr>
          <a:xfrm>
            <a:off x="2365131" y="-1"/>
            <a:ext cx="6778869" cy="6850719"/>
          </a:xfrm>
          <a:ln>
            <a:solidFill>
              <a:srgbClr val="00287D"/>
            </a:solidFill>
          </a:ln>
        </p:spPr>
      </p:pic>
    </p:spTree>
    <p:extLst>
      <p:ext uri="{BB962C8B-B14F-4D97-AF65-F5344CB8AC3E}">
        <p14:creationId xmlns:p14="http://schemas.microsoft.com/office/powerpoint/2010/main" val="59591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0069" y="2178351"/>
            <a:ext cx="3797229" cy="3423143"/>
          </a:xfrm>
          <a:prstGeom prst="rect">
            <a:avLst/>
          </a:prstGeom>
          <a:noFill/>
          <a:ln w="9525">
            <a:solidFill>
              <a:srgbClr val="00287D"/>
            </a:solidFill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Study support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courses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694" y="1949449"/>
            <a:ext cx="4149306" cy="3023953"/>
          </a:xfrm>
          <a:prstGeom prst="rect">
            <a:avLst/>
          </a:prstGeom>
          <a:noFill/>
          <a:ln w="9525">
            <a:solidFill>
              <a:srgbClr val="00287D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970" y="3017520"/>
            <a:ext cx="2715654" cy="3837530"/>
          </a:xfrm>
          <a:prstGeom prst="rect">
            <a:avLst/>
          </a:prstGeom>
          <a:noFill/>
          <a:ln w="9525">
            <a:solidFill>
              <a:srgbClr val="0028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97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25539"/>
            <a:ext cx="8190151" cy="647700"/>
          </a:xfrm>
        </p:spPr>
        <p:txBody>
          <a:bodyPr/>
          <a:lstStyle/>
          <a:p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efficiency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spent</a:t>
            </a:r>
            <a:r>
              <a:rPr lang="cs-CZ" dirty="0"/>
              <a:t> by </a:t>
            </a:r>
            <a:r>
              <a:rPr lang="cs-CZ" dirty="0" err="1"/>
              <a:t>teaching</a:t>
            </a:r>
            <a:r>
              <a:rPr lang="cs-CZ" dirty="0"/>
              <a:t>/</a:t>
            </a:r>
            <a:r>
              <a:rPr lang="cs-CZ" dirty="0" err="1"/>
              <a:t>tutoring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Continously</a:t>
            </a:r>
            <a:r>
              <a:rPr lang="cs-CZ" dirty="0"/>
              <a:t> </a:t>
            </a:r>
            <a:r>
              <a:rPr lang="cs-CZ" dirty="0" err="1"/>
              <a:t>counting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minutes</a:t>
            </a:r>
            <a:r>
              <a:rPr lang="cs-CZ" dirty="0"/>
              <a:t> </a:t>
            </a:r>
            <a:r>
              <a:rPr lang="cs-CZ" dirty="0" err="1"/>
              <a:t>spent</a:t>
            </a:r>
            <a:r>
              <a:rPr lang="cs-CZ" dirty="0"/>
              <a:t> by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(</a:t>
            </a:r>
            <a:r>
              <a:rPr lang="cs-CZ" dirty="0" err="1"/>
              <a:t>checking</a:t>
            </a:r>
            <a:r>
              <a:rPr lang="cs-CZ" dirty="0"/>
              <a:t> </a:t>
            </a:r>
            <a:r>
              <a:rPr lang="cs-CZ" dirty="0" err="1"/>
              <a:t>homeworks</a:t>
            </a:r>
            <a:r>
              <a:rPr lang="cs-CZ" dirty="0"/>
              <a:t>, </a:t>
            </a:r>
            <a:r>
              <a:rPr lang="cs-CZ" dirty="0" err="1"/>
              <a:t>responding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.)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spring</a:t>
            </a:r>
            <a:r>
              <a:rPr lang="cs-CZ" dirty="0"/>
              <a:t> and </a:t>
            </a:r>
            <a:r>
              <a:rPr lang="cs-CZ" dirty="0" err="1"/>
              <a:t>autumn</a:t>
            </a:r>
            <a:r>
              <a:rPr lang="cs-CZ" dirty="0"/>
              <a:t> 2015</a:t>
            </a:r>
          </a:p>
          <a:p>
            <a:r>
              <a:rPr lang="en-US" dirty="0"/>
              <a:t>Comparison of an average and a percentage of a time spent by processes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568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25539"/>
            <a:ext cx="8311682" cy="647700"/>
          </a:xfrm>
        </p:spPr>
        <p:txBody>
          <a:bodyPr/>
          <a:lstStyle/>
          <a:p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efficiency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spent</a:t>
            </a:r>
            <a:r>
              <a:rPr lang="cs-CZ" dirty="0"/>
              <a:t> by </a:t>
            </a:r>
            <a:r>
              <a:rPr lang="cs-CZ" dirty="0" err="1"/>
              <a:t>teaching</a:t>
            </a:r>
            <a:r>
              <a:rPr lang="cs-CZ" dirty="0"/>
              <a:t>/</a:t>
            </a:r>
            <a:r>
              <a:rPr lang="cs-CZ" dirty="0" err="1"/>
              <a:t>tutoring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02938"/>
              </p:ext>
            </p:extLst>
          </p:nvPr>
        </p:nvGraphicFramePr>
        <p:xfrm>
          <a:off x="509589" y="1773239"/>
          <a:ext cx="8190149" cy="4455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8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0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Processes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F2F (</a:t>
                      </a:r>
                      <a:r>
                        <a:rPr lang="cs-CZ" sz="1400" b="1" u="none" strike="noStrike" dirty="0" err="1">
                          <a:effectLst/>
                        </a:rPr>
                        <a:t>block</a:t>
                      </a:r>
                      <a:r>
                        <a:rPr lang="cs-CZ" sz="1400" b="1" u="none" strike="noStrike" dirty="0">
                          <a:effectLst/>
                        </a:rPr>
                        <a:t> </a:t>
                      </a:r>
                      <a:r>
                        <a:rPr lang="cs-CZ" sz="1400" b="1" u="none" strike="noStrike" dirty="0" err="1">
                          <a:effectLst/>
                        </a:rPr>
                        <a:t>teaching</a:t>
                      </a:r>
                      <a:r>
                        <a:rPr lang="cs-CZ" sz="1400" b="1" u="none" strike="noStrike" dirty="0">
                          <a:effectLst/>
                        </a:rPr>
                        <a:t>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E-</a:t>
                      </a:r>
                      <a:r>
                        <a:rPr lang="cs-CZ" sz="1400" b="1" u="none" strike="noStrike" dirty="0" err="1">
                          <a:effectLst/>
                        </a:rPr>
                        <a:t>learning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43">
                <a:tc v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err="1">
                          <a:effectLst/>
                        </a:rPr>
                        <a:t>spring</a:t>
                      </a:r>
                      <a:r>
                        <a:rPr lang="cs-CZ" sz="1400" b="1" u="none" strike="noStrike" dirty="0">
                          <a:effectLst/>
                        </a:rPr>
                        <a:t> 2015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err="1">
                          <a:effectLst/>
                        </a:rPr>
                        <a:t>autumn</a:t>
                      </a:r>
                      <a:r>
                        <a:rPr lang="cs-CZ" sz="1400" b="1" u="none" strike="noStrike" dirty="0">
                          <a:effectLst/>
                        </a:rPr>
                        <a:t> 2015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err="1">
                          <a:effectLst/>
                        </a:rPr>
                        <a:t>spring</a:t>
                      </a:r>
                      <a:r>
                        <a:rPr lang="cs-CZ" sz="1400" b="1" u="none" strike="noStrike" dirty="0">
                          <a:effectLst/>
                        </a:rPr>
                        <a:t> 2015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err="1">
                          <a:effectLst/>
                        </a:rPr>
                        <a:t>autumn</a:t>
                      </a:r>
                      <a:r>
                        <a:rPr lang="cs-CZ" sz="1400" b="1" u="none" strike="noStrike" dirty="0">
                          <a:effectLst/>
                        </a:rPr>
                        <a:t> 2015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u="none" strike="noStrike" dirty="0" err="1">
                          <a:effectLst/>
                        </a:rPr>
                        <a:t>Contact</a:t>
                      </a:r>
                      <a:r>
                        <a:rPr lang="cs-CZ" sz="1300" u="none" strike="noStrike" dirty="0">
                          <a:effectLst/>
                        </a:rPr>
                        <a:t> </a:t>
                      </a:r>
                      <a:r>
                        <a:rPr lang="cs-CZ" sz="1300" u="none" strike="noStrike" dirty="0" err="1">
                          <a:effectLst/>
                        </a:rPr>
                        <a:t>teaching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635,0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490,0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0,0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0,0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u="none" strike="noStrike" dirty="0" err="1">
                          <a:effectLst/>
                        </a:rPr>
                        <a:t>Preparing</a:t>
                      </a:r>
                      <a:r>
                        <a:rPr lang="cs-CZ" sz="1300" u="none" strike="noStrike" dirty="0">
                          <a:effectLst/>
                        </a:rPr>
                        <a:t> </a:t>
                      </a:r>
                      <a:r>
                        <a:rPr lang="cs-CZ" sz="1300" u="none" strike="noStrike" dirty="0" err="1">
                          <a:effectLst/>
                        </a:rPr>
                        <a:t>an</a:t>
                      </a:r>
                      <a:r>
                        <a:rPr lang="cs-CZ" sz="1300" u="none" strike="noStrike" dirty="0">
                          <a:effectLst/>
                        </a:rPr>
                        <a:t> </a:t>
                      </a:r>
                      <a:r>
                        <a:rPr lang="cs-CZ" sz="1300" u="none" strike="noStrike" dirty="0" err="1">
                          <a:effectLst/>
                        </a:rPr>
                        <a:t>interactive</a:t>
                      </a:r>
                      <a:r>
                        <a:rPr lang="cs-CZ" sz="1300" u="none" strike="noStrike" baseline="0" dirty="0">
                          <a:effectLst/>
                        </a:rPr>
                        <a:t> </a:t>
                      </a:r>
                      <a:r>
                        <a:rPr lang="cs-CZ" sz="1300" u="none" strike="noStrike" baseline="0" dirty="0" err="1">
                          <a:effectLst/>
                        </a:rPr>
                        <a:t>syllabi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53,0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97,5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44,0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99,0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u="none" strike="noStrike" dirty="0" err="1">
                          <a:effectLst/>
                        </a:rPr>
                        <a:t>Preparing</a:t>
                      </a:r>
                      <a:r>
                        <a:rPr lang="cs-CZ" sz="1300" u="none" strike="noStrike" baseline="0" dirty="0">
                          <a:effectLst/>
                        </a:rPr>
                        <a:t> </a:t>
                      </a:r>
                      <a:r>
                        <a:rPr lang="cs-CZ" sz="1300" u="none" strike="noStrike" baseline="0" dirty="0" err="1">
                          <a:effectLst/>
                        </a:rPr>
                        <a:t>tests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15,5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12,0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7,0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11,5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u="none" strike="noStrike" dirty="0" err="1">
                          <a:effectLst/>
                        </a:rPr>
                        <a:t>Checking</a:t>
                      </a:r>
                      <a:r>
                        <a:rPr lang="cs-CZ" sz="1300" u="none" strike="noStrike" dirty="0">
                          <a:effectLst/>
                        </a:rPr>
                        <a:t> </a:t>
                      </a:r>
                      <a:r>
                        <a:rPr lang="cs-CZ" sz="1300" u="none" strike="noStrike" dirty="0" err="1">
                          <a:effectLst/>
                        </a:rPr>
                        <a:t>tasks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480,0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552,0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416,0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632,5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u="none" strike="noStrike" dirty="0" err="1">
                          <a:effectLst/>
                        </a:rPr>
                        <a:t>Preparing</a:t>
                      </a:r>
                      <a:r>
                        <a:rPr lang="cs-CZ" sz="1300" u="none" strike="noStrike" dirty="0">
                          <a:effectLst/>
                        </a:rPr>
                        <a:t> study </a:t>
                      </a:r>
                      <a:r>
                        <a:rPr lang="cs-CZ" sz="1300" u="none" strike="noStrike" dirty="0" err="1">
                          <a:effectLst/>
                        </a:rPr>
                        <a:t>materials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0,0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13,0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0,0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0,0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78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u="none" strike="noStrike" dirty="0" err="1">
                          <a:effectLst/>
                        </a:rPr>
                        <a:t>Preparing</a:t>
                      </a:r>
                      <a:r>
                        <a:rPr lang="cs-CZ" sz="1300" u="none" strike="noStrike" dirty="0">
                          <a:effectLst/>
                        </a:rPr>
                        <a:t> </a:t>
                      </a:r>
                      <a:r>
                        <a:rPr lang="cs-CZ" sz="1300" u="none" strike="noStrike" dirty="0" err="1">
                          <a:effectLst/>
                        </a:rPr>
                        <a:t>information</a:t>
                      </a:r>
                      <a:r>
                        <a:rPr lang="cs-CZ" sz="1300" u="none" strike="noStrike" dirty="0">
                          <a:effectLst/>
                        </a:rPr>
                        <a:t> </a:t>
                      </a:r>
                      <a:r>
                        <a:rPr lang="cs-CZ" sz="1300" u="none" strike="noStrike" dirty="0" err="1">
                          <a:effectLst/>
                        </a:rPr>
                        <a:t>about</a:t>
                      </a:r>
                      <a:r>
                        <a:rPr lang="cs-CZ" sz="1300" u="none" strike="noStrike" dirty="0">
                          <a:effectLst/>
                        </a:rPr>
                        <a:t> </a:t>
                      </a:r>
                      <a:r>
                        <a:rPr lang="cs-CZ" sz="1300" u="none" strike="noStrike" dirty="0" err="1">
                          <a:effectLst/>
                        </a:rPr>
                        <a:t>the</a:t>
                      </a:r>
                      <a:r>
                        <a:rPr lang="cs-CZ" sz="1300" u="none" strike="noStrike" baseline="0" dirty="0">
                          <a:effectLst/>
                        </a:rPr>
                        <a:t> </a:t>
                      </a:r>
                      <a:r>
                        <a:rPr lang="cs-CZ" sz="1300" u="none" strike="noStrike" baseline="0" dirty="0" err="1">
                          <a:effectLst/>
                        </a:rPr>
                        <a:t>courses</a:t>
                      </a:r>
                      <a:r>
                        <a:rPr lang="cs-CZ" sz="1300" u="none" strike="noStrike" baseline="0" dirty="0">
                          <a:effectLst/>
                        </a:rPr>
                        <a:t> </a:t>
                      </a:r>
                      <a:r>
                        <a:rPr lang="cs-CZ" sz="1300" u="none" strike="noStrike" baseline="0" dirty="0" err="1">
                          <a:effectLst/>
                        </a:rPr>
                        <a:t>at</a:t>
                      </a:r>
                      <a:r>
                        <a:rPr lang="cs-CZ" sz="1300" u="none" strike="noStrike" baseline="0" dirty="0">
                          <a:effectLst/>
                        </a:rPr>
                        <a:t> </a:t>
                      </a:r>
                      <a:r>
                        <a:rPr lang="cs-CZ" sz="1300" u="none" strike="noStrike" baseline="0" dirty="0" err="1">
                          <a:effectLst/>
                        </a:rPr>
                        <a:t>the</a:t>
                      </a:r>
                      <a:r>
                        <a:rPr lang="cs-CZ" sz="1300" u="none" strike="noStrike" baseline="0" dirty="0">
                          <a:effectLst/>
                        </a:rPr>
                        <a:t> </a:t>
                      </a:r>
                      <a:r>
                        <a:rPr lang="cs-CZ" sz="1300" u="none" strike="noStrike" baseline="0" dirty="0" err="1">
                          <a:effectLst/>
                        </a:rPr>
                        <a:t>websites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0,0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97,0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0,0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15,0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u="none" strike="noStrike" dirty="0" err="1">
                          <a:effectLst/>
                        </a:rPr>
                        <a:t>Preparing</a:t>
                      </a:r>
                      <a:r>
                        <a:rPr lang="cs-CZ" sz="1300" u="none" strike="noStrike" dirty="0">
                          <a:effectLst/>
                        </a:rPr>
                        <a:t> </a:t>
                      </a:r>
                      <a:r>
                        <a:rPr lang="cs-CZ" sz="1300" u="none" strike="noStrike" dirty="0" err="1">
                          <a:effectLst/>
                        </a:rPr>
                        <a:t>tasks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4,0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0,0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14,0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34,0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u="none" strike="noStrike" dirty="0" err="1">
                          <a:effectLst/>
                        </a:rPr>
                        <a:t>Communication</a:t>
                      </a:r>
                      <a:r>
                        <a:rPr lang="cs-CZ" sz="1300" u="none" strike="noStrike" dirty="0">
                          <a:effectLst/>
                        </a:rPr>
                        <a:t> </a:t>
                      </a:r>
                      <a:r>
                        <a:rPr lang="cs-CZ" sz="1300" u="none" strike="noStrike" dirty="0" err="1">
                          <a:effectLst/>
                        </a:rPr>
                        <a:t>with</a:t>
                      </a:r>
                      <a:r>
                        <a:rPr lang="cs-CZ" sz="1300" u="none" strike="noStrike" dirty="0">
                          <a:effectLst/>
                        </a:rPr>
                        <a:t> </a:t>
                      </a:r>
                      <a:r>
                        <a:rPr lang="cs-CZ" sz="1300" u="none" strike="noStrike" dirty="0" err="1">
                          <a:effectLst/>
                        </a:rPr>
                        <a:t>students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149,5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115,5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 dirty="0">
                          <a:effectLst/>
                        </a:rPr>
                        <a:t>218,0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175,5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TOTAL MINUTES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1 337,0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1 377,0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699,0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967,5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>
                          <a:effectLst/>
                        </a:rPr>
                        <a:t>TOTAL HOURS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u="none" strike="noStrike" dirty="0">
                          <a:effectLst/>
                        </a:rPr>
                        <a:t>22hrs 20mins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u="none" strike="noStrike" dirty="0">
                          <a:effectLst/>
                        </a:rPr>
                        <a:t>22hrs 55mins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u="none" strike="noStrike" dirty="0">
                          <a:effectLst/>
                        </a:rPr>
                        <a:t>11hrs 40mins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u="none" strike="noStrike" dirty="0">
                          <a:effectLst/>
                        </a:rPr>
                        <a:t>16hrs 10mins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u="none" strike="noStrike" dirty="0" err="1">
                          <a:effectLst/>
                        </a:rPr>
                        <a:t>Number</a:t>
                      </a:r>
                      <a:r>
                        <a:rPr lang="cs-CZ" sz="1300" b="1" u="none" strike="noStrike" dirty="0">
                          <a:effectLst/>
                        </a:rPr>
                        <a:t> </a:t>
                      </a:r>
                      <a:r>
                        <a:rPr lang="cs-CZ" sz="1300" b="1" u="none" strike="noStrike" dirty="0" err="1">
                          <a:effectLst/>
                        </a:rPr>
                        <a:t>of</a:t>
                      </a:r>
                      <a:r>
                        <a:rPr lang="cs-CZ" sz="1300" b="1" u="none" strike="noStrike" dirty="0">
                          <a:effectLst/>
                        </a:rPr>
                        <a:t> </a:t>
                      </a:r>
                      <a:r>
                        <a:rPr lang="cs-CZ" sz="1300" b="1" u="none" strike="noStrike" dirty="0" err="1">
                          <a:effectLst/>
                        </a:rPr>
                        <a:t>students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u="none" strike="noStrike" dirty="0">
                          <a:effectLst/>
                        </a:rPr>
                        <a:t>22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u="none" strike="noStrike">
                          <a:effectLst/>
                        </a:rPr>
                        <a:t>21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u="none" strike="noStrike" dirty="0">
                          <a:effectLst/>
                        </a:rPr>
                        <a:t>12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u="none" strike="noStrike" dirty="0">
                          <a:effectLst/>
                        </a:rPr>
                        <a:t>17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 err="1">
                          <a:effectLst/>
                        </a:rPr>
                        <a:t>Average</a:t>
                      </a:r>
                      <a:r>
                        <a:rPr lang="cs-CZ" sz="1400" b="1" u="none" strike="noStrike" dirty="0">
                          <a:effectLst/>
                        </a:rPr>
                        <a:t> </a:t>
                      </a:r>
                      <a:r>
                        <a:rPr lang="cs-CZ" sz="1400" b="1" u="none" strike="noStrike" dirty="0" err="1">
                          <a:effectLst/>
                        </a:rPr>
                        <a:t>number</a:t>
                      </a:r>
                      <a:r>
                        <a:rPr lang="cs-CZ" sz="1400" b="1" u="none" strike="noStrike" dirty="0">
                          <a:effectLst/>
                        </a:rPr>
                        <a:t> </a:t>
                      </a:r>
                      <a:r>
                        <a:rPr lang="cs-CZ" sz="1400" b="1" u="none" strike="noStrike" dirty="0" err="1">
                          <a:effectLst/>
                        </a:rPr>
                        <a:t>of</a:t>
                      </a:r>
                      <a:r>
                        <a:rPr lang="cs-CZ" sz="1400" b="1" u="none" strike="noStrike" dirty="0">
                          <a:effectLst/>
                        </a:rPr>
                        <a:t> </a:t>
                      </a:r>
                      <a:r>
                        <a:rPr lang="cs-CZ" sz="1400" b="1" u="none" strike="noStrike" dirty="0" err="1">
                          <a:effectLst/>
                        </a:rPr>
                        <a:t>minutes</a:t>
                      </a:r>
                      <a:endParaRPr lang="cs-CZ" sz="14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cs-CZ" sz="1400" b="1" u="none" strike="noStrike" baseline="0" dirty="0">
                          <a:effectLst/>
                        </a:rPr>
                        <a:t>on </a:t>
                      </a:r>
                      <a:r>
                        <a:rPr lang="cs-CZ" sz="1400" b="1" u="none" strike="noStrike" baseline="0" dirty="0" err="1">
                          <a:effectLst/>
                        </a:rPr>
                        <a:t>each</a:t>
                      </a:r>
                      <a:r>
                        <a:rPr lang="cs-CZ" sz="1400" b="1" u="none" strike="noStrike" baseline="0" dirty="0">
                          <a:effectLst/>
                        </a:rPr>
                        <a:t> </a:t>
                      </a:r>
                      <a:r>
                        <a:rPr lang="cs-CZ" sz="1400" b="1" u="none" strike="noStrike" dirty="0">
                          <a:effectLst/>
                        </a:rPr>
                        <a:t>student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32 + 635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42 + 490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58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57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82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25539"/>
            <a:ext cx="8311682" cy="647700"/>
          </a:xfrm>
        </p:spPr>
        <p:txBody>
          <a:bodyPr/>
          <a:lstStyle/>
          <a:p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efficiency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spent</a:t>
            </a:r>
            <a:r>
              <a:rPr lang="cs-CZ" dirty="0"/>
              <a:t> by </a:t>
            </a:r>
            <a:r>
              <a:rPr lang="cs-CZ" dirty="0" err="1"/>
              <a:t>teaching</a:t>
            </a:r>
            <a:r>
              <a:rPr lang="cs-CZ" dirty="0"/>
              <a:t>/</a:t>
            </a:r>
            <a:r>
              <a:rPr lang="cs-CZ" dirty="0" err="1"/>
              <a:t>tutoring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Efficiency of an information literacy courses for Ph.D. students at the Faculty of Medicine, Masaryk University / University Campus Library</a:t>
            </a:r>
            <a:endParaRPr lang="cs-CZ" altLang="cs-CZ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856385"/>
              </p:ext>
            </p:extLst>
          </p:nvPr>
        </p:nvGraphicFramePr>
        <p:xfrm>
          <a:off x="422694" y="1773239"/>
          <a:ext cx="8277046" cy="4475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34529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1753</TotalTime>
  <Words>1132</Words>
  <Application>Microsoft Office PowerPoint</Application>
  <PresentationFormat>Předvádění na obrazovce (4:3)</PresentationFormat>
  <Paragraphs>160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Prezentace_MU_CZ</vt:lpstr>
      <vt:lpstr>Efficiency of an information literacy courses for Ph.D. students at the Faculty of Medicine, Masaryk University</vt:lpstr>
      <vt:lpstr>Why the courses exists?</vt:lpstr>
      <vt:lpstr>About the courses</vt:lpstr>
      <vt:lpstr>The courses contents</vt:lpstr>
      <vt:lpstr>Prezentace aplikace PowerPoint</vt:lpstr>
      <vt:lpstr>Study support for both courses</vt:lpstr>
      <vt:lpstr>Evaluation of teaching efficiency due to the time spent by teaching/tutoring</vt:lpstr>
      <vt:lpstr>Evaluation of teaching efficiency due to the time spent by teaching/tutoring</vt:lpstr>
      <vt:lpstr>Evaluation of teaching efficiency due to the time spent by teaching/tutoring</vt:lpstr>
      <vt:lpstr>Measuring the impact of teaching on PhD students‘ knowledge</vt:lpstr>
      <vt:lpstr>Prezentace aplikace PowerPoint</vt:lpstr>
      <vt:lpstr>Prezentace aplikace PowerPoint</vt:lpstr>
      <vt:lpstr>Prezentace aplikace PowerPoint</vt:lpstr>
      <vt:lpstr>Prezentace aplikace PowerPoint</vt:lpstr>
      <vt:lpstr>Evaluation of PhD student´s satisfaction with courses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Summary</vt:lpstr>
      <vt:lpstr>Future</vt:lpstr>
      <vt:lpstr>Thank you for your attention  Jiří Kratochvíl University Campus Library kratec@ukb.muni.cz  www.kratec.cz - Publikace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Kratochvíl</dc:creator>
  <cp:lastModifiedBy>kratec</cp:lastModifiedBy>
  <cp:revision>280</cp:revision>
  <cp:lastPrinted>2016-08-08T06:19:54Z</cp:lastPrinted>
  <dcterms:created xsi:type="dcterms:W3CDTF">2015-11-23T07:04:47Z</dcterms:created>
  <dcterms:modified xsi:type="dcterms:W3CDTF">2016-08-31T15:47:52Z</dcterms:modified>
</cp:coreProperties>
</file>